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Lexend Deca Light"/>
      <p:regular r:id="rId7"/>
      <p:bold r:id="rId8"/>
    </p:embeddedFont>
    <p:embeddedFont>
      <p:font typeface="Lexend Dec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LexendDeca-bold.fntdata"/><Relationship Id="rId9" Type="http://schemas.openxmlformats.org/officeDocument/2006/relationships/font" Target="fonts/LexendDec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LexendDecaLight-regular.fntdata"/><Relationship Id="rId8" Type="http://schemas.openxmlformats.org/officeDocument/2006/relationships/font" Target="fonts/LexendDeca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r-029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677" y="218266"/>
            <a:ext cx="2108230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2717409" y="960409"/>
            <a:ext cx="7062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fr-029" sz="280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Organigramme fonctionnel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fr-029" sz="280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Entreprise de </a:t>
            </a:r>
            <a:r>
              <a:rPr b="1" lang="fr-029" sz="2800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fabrication</a:t>
            </a:r>
            <a:endParaRPr i="0" sz="1050" u="none" cap="none" strike="noStrike">
              <a:solidFill>
                <a:srgbClr val="21334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5309961" y="2501374"/>
            <a:ext cx="896100" cy="553500"/>
          </a:xfrm>
          <a:prstGeom prst="roundRect">
            <a:avLst>
              <a:gd fmla="val 10000" name="adj"/>
            </a:avLst>
          </a:prstGeom>
          <a:solidFill>
            <a:srgbClr val="FF5C35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Directrice générale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647196" y="3066589"/>
            <a:ext cx="4112700" cy="1581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3"/>
          <p:cNvSpPr/>
          <p:nvPr/>
        </p:nvSpPr>
        <p:spPr>
          <a:xfrm>
            <a:off x="1195076" y="3224932"/>
            <a:ext cx="896100" cy="508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Directeur production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022502" y="3779194"/>
            <a:ext cx="624600" cy="1581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5" name="Google Shape;95;p13"/>
          <p:cNvSpPr/>
          <p:nvPr/>
        </p:nvSpPr>
        <p:spPr>
          <a:xfrm>
            <a:off x="595300" y="3937430"/>
            <a:ext cx="896100" cy="442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Service de fabrication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647202" y="3779194"/>
            <a:ext cx="398700" cy="15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7" name="Google Shape;97;p13"/>
          <p:cNvSpPr/>
          <p:nvPr/>
        </p:nvSpPr>
        <p:spPr>
          <a:xfrm>
            <a:off x="3753333" y="3066589"/>
            <a:ext cx="2006700" cy="1581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8" name="Google Shape;98;p13"/>
          <p:cNvSpPr/>
          <p:nvPr/>
        </p:nvSpPr>
        <p:spPr>
          <a:xfrm>
            <a:off x="3476284" y="3749580"/>
            <a:ext cx="276900" cy="8169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9" name="Google Shape;99;p13"/>
          <p:cNvSpPr/>
          <p:nvPr/>
        </p:nvSpPr>
        <p:spPr>
          <a:xfrm>
            <a:off x="2537054" y="4582469"/>
            <a:ext cx="13608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Service approvisionnement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3750463" y="3739667"/>
            <a:ext cx="297300" cy="83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1" name="Google Shape;101;p13"/>
          <p:cNvSpPr/>
          <p:nvPr/>
        </p:nvSpPr>
        <p:spPr>
          <a:xfrm>
            <a:off x="5462793" y="3066589"/>
            <a:ext cx="297300" cy="1581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2" name="Google Shape;102;p13"/>
          <p:cNvSpPr/>
          <p:nvPr/>
        </p:nvSpPr>
        <p:spPr>
          <a:xfrm>
            <a:off x="5130327" y="3779193"/>
            <a:ext cx="363900" cy="1581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3" name="Google Shape;103;p13"/>
          <p:cNvSpPr/>
          <p:nvPr/>
        </p:nvSpPr>
        <p:spPr>
          <a:xfrm>
            <a:off x="5494494" y="3779193"/>
            <a:ext cx="398700" cy="15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4" name="Google Shape;104;p13"/>
          <p:cNvSpPr/>
          <p:nvPr/>
        </p:nvSpPr>
        <p:spPr>
          <a:xfrm>
            <a:off x="5759962" y="3066589"/>
            <a:ext cx="1569300" cy="15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5" name="Google Shape;105;p13"/>
          <p:cNvSpPr/>
          <p:nvPr/>
        </p:nvSpPr>
        <p:spPr>
          <a:xfrm>
            <a:off x="5759962" y="3066589"/>
            <a:ext cx="4005300" cy="15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6" name="Google Shape;106;p13"/>
          <p:cNvSpPr/>
          <p:nvPr/>
        </p:nvSpPr>
        <p:spPr>
          <a:xfrm>
            <a:off x="9275865" y="3779194"/>
            <a:ext cx="489600" cy="1581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7" name="Google Shape;107;p13"/>
          <p:cNvSpPr/>
          <p:nvPr/>
        </p:nvSpPr>
        <p:spPr>
          <a:xfrm>
            <a:off x="8722423" y="3960187"/>
            <a:ext cx="9948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Recrutement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9765451" y="3779194"/>
            <a:ext cx="1055400" cy="15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9" name="Google Shape;109;p13"/>
          <p:cNvSpPr/>
          <p:nvPr/>
        </p:nvSpPr>
        <p:spPr>
          <a:xfrm>
            <a:off x="3304644" y="3224932"/>
            <a:ext cx="896100" cy="508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Directrice des achats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5024894" y="3236529"/>
            <a:ext cx="896100" cy="508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Directeur acquisition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6877431" y="3236529"/>
            <a:ext cx="896100" cy="508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Directrice financière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9317464" y="3247689"/>
            <a:ext cx="896100" cy="508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Directeur des RH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1544990" y="3937430"/>
            <a:ext cx="975000" cy="442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Service de maintenance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2573651" y="3937430"/>
            <a:ext cx="685800" cy="442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Service Qualité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1647222" y="3779194"/>
            <a:ext cx="1270200" cy="15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6" name="Google Shape;116;p13"/>
          <p:cNvSpPr/>
          <p:nvPr/>
        </p:nvSpPr>
        <p:spPr>
          <a:xfrm>
            <a:off x="9765424" y="3779194"/>
            <a:ext cx="398700" cy="15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7" name="Google Shape;117;p13"/>
          <p:cNvSpPr/>
          <p:nvPr/>
        </p:nvSpPr>
        <p:spPr>
          <a:xfrm>
            <a:off x="9765424" y="3960187"/>
            <a:ext cx="8274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Formation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10640850" y="3960810"/>
            <a:ext cx="11277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7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Gestion administrative du personnel</a:t>
            </a:r>
            <a:endParaRPr sz="7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3945886" y="4582469"/>
            <a:ext cx="9243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Gestion des stocks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4635521" y="3926800"/>
            <a:ext cx="8274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Ventes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5494482" y="3926800"/>
            <a:ext cx="8274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Marketing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6424228" y="3789108"/>
            <a:ext cx="994800" cy="8169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3" name="Google Shape;123;p13"/>
          <p:cNvSpPr/>
          <p:nvPr/>
        </p:nvSpPr>
        <p:spPr>
          <a:xfrm>
            <a:off x="5893204" y="4621997"/>
            <a:ext cx="10554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Comptabilité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7416212" y="3779194"/>
            <a:ext cx="994800" cy="83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5" name="Google Shape;125;p13"/>
          <p:cNvSpPr/>
          <p:nvPr/>
        </p:nvSpPr>
        <p:spPr>
          <a:xfrm>
            <a:off x="7973265" y="4621997"/>
            <a:ext cx="9243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Trésorerie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6998884" y="4621997"/>
            <a:ext cx="924300" cy="3957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Contrôle de gestion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7415517" y="3779194"/>
            <a:ext cx="128100" cy="83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9040" y="226216"/>
            <a:ext cx="2108230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33" name="Google Shape;133;p14"/>
          <p:cNvSpPr txBox="1"/>
          <p:nvPr/>
        </p:nvSpPr>
        <p:spPr>
          <a:xfrm>
            <a:off x="2565009" y="809384"/>
            <a:ext cx="7062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fr-029" sz="280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Organigramme fonctionnel</a:t>
            </a:r>
            <a:endParaRPr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fr-029" sz="280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Organisation </a:t>
            </a:r>
            <a:r>
              <a:rPr b="1" lang="fr-029" sz="2800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h</a:t>
            </a:r>
            <a:r>
              <a:rPr b="1" i="0" lang="fr-029" sz="280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ospitalière</a:t>
            </a:r>
            <a:endParaRPr i="0" sz="1050" u="none" cap="none" strike="noStrike">
              <a:solidFill>
                <a:srgbClr val="21334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34" name="Google Shape;13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  <p:sp>
        <p:nvSpPr>
          <p:cNvPr id="135" name="Google Shape;135;p14"/>
          <p:cNvSpPr/>
          <p:nvPr/>
        </p:nvSpPr>
        <p:spPr>
          <a:xfrm>
            <a:off x="5596107" y="2441350"/>
            <a:ext cx="968100" cy="723300"/>
          </a:xfrm>
          <a:prstGeom prst="roundRect">
            <a:avLst>
              <a:gd fmla="val 10000" name="adj"/>
            </a:avLst>
          </a:prstGeom>
          <a:solidFill>
            <a:srgbClr val="FF5C35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Directeur général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36" name="Google Shape;136;p14"/>
          <p:cNvSpPr/>
          <p:nvPr/>
        </p:nvSpPr>
        <p:spPr>
          <a:xfrm>
            <a:off x="1638554" y="3180038"/>
            <a:ext cx="4443600" cy="206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7" name="Google Shape;137;p14"/>
          <p:cNvSpPr/>
          <p:nvPr/>
        </p:nvSpPr>
        <p:spPr>
          <a:xfrm>
            <a:off x="1150047" y="3386979"/>
            <a:ext cx="968100" cy="664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Directrice médicale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38" name="Google Shape;138;p14"/>
          <p:cNvSpPr/>
          <p:nvPr/>
        </p:nvSpPr>
        <p:spPr>
          <a:xfrm>
            <a:off x="963584" y="4111352"/>
            <a:ext cx="675000" cy="206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9" name="Google Shape;139;p14"/>
          <p:cNvSpPr/>
          <p:nvPr/>
        </p:nvSpPr>
        <p:spPr>
          <a:xfrm>
            <a:off x="502000" y="4318153"/>
            <a:ext cx="968100" cy="5784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Service médical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40" name="Google Shape;140;p14"/>
          <p:cNvSpPr/>
          <p:nvPr/>
        </p:nvSpPr>
        <p:spPr>
          <a:xfrm>
            <a:off x="1638561" y="4111352"/>
            <a:ext cx="430800" cy="20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1" name="Google Shape;141;p14"/>
          <p:cNvSpPr/>
          <p:nvPr/>
        </p:nvSpPr>
        <p:spPr>
          <a:xfrm>
            <a:off x="3914199" y="3180038"/>
            <a:ext cx="2168100" cy="206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2" name="Google Shape;142;p14"/>
          <p:cNvSpPr/>
          <p:nvPr/>
        </p:nvSpPr>
        <p:spPr>
          <a:xfrm>
            <a:off x="3614852" y="4072649"/>
            <a:ext cx="299400" cy="10680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3" name="Google Shape;143;p14"/>
          <p:cNvSpPr/>
          <p:nvPr/>
        </p:nvSpPr>
        <p:spPr>
          <a:xfrm>
            <a:off x="2845491" y="5161164"/>
            <a:ext cx="8937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Infirmiers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44" name="Google Shape;144;p14"/>
          <p:cNvSpPr/>
          <p:nvPr/>
        </p:nvSpPr>
        <p:spPr>
          <a:xfrm>
            <a:off x="3911098" y="4059693"/>
            <a:ext cx="919500" cy="109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5" name="Google Shape;145;p14"/>
          <p:cNvSpPr/>
          <p:nvPr/>
        </p:nvSpPr>
        <p:spPr>
          <a:xfrm>
            <a:off x="5761240" y="3180038"/>
            <a:ext cx="321300" cy="206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6" name="Google Shape;146;p14"/>
          <p:cNvSpPr/>
          <p:nvPr/>
        </p:nvSpPr>
        <p:spPr>
          <a:xfrm>
            <a:off x="5402016" y="4111351"/>
            <a:ext cx="393600" cy="206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7" name="Google Shape;147;p14"/>
          <p:cNvSpPr/>
          <p:nvPr/>
        </p:nvSpPr>
        <p:spPr>
          <a:xfrm>
            <a:off x="5795492" y="4111351"/>
            <a:ext cx="430800" cy="20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8" name="Google Shape;148;p14"/>
          <p:cNvSpPr/>
          <p:nvPr/>
        </p:nvSpPr>
        <p:spPr>
          <a:xfrm>
            <a:off x="6082312" y="3180056"/>
            <a:ext cx="2476800" cy="20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F5C35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9" name="Google Shape;149;p14"/>
          <p:cNvSpPr/>
          <p:nvPr/>
        </p:nvSpPr>
        <p:spPr>
          <a:xfrm>
            <a:off x="6082326" y="3180038"/>
            <a:ext cx="4327800" cy="20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0" name="Google Shape;150;p14"/>
          <p:cNvSpPr/>
          <p:nvPr/>
        </p:nvSpPr>
        <p:spPr>
          <a:xfrm>
            <a:off x="9881196" y="4111352"/>
            <a:ext cx="528900" cy="2067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1" name="Google Shape;151;p14"/>
          <p:cNvSpPr/>
          <p:nvPr/>
        </p:nvSpPr>
        <p:spPr>
          <a:xfrm>
            <a:off x="9283213" y="4347894"/>
            <a:ext cx="11868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8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Maintenance des équipements</a:t>
            </a:r>
            <a:endParaRPr sz="8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2" name="Google Shape;152;p14"/>
          <p:cNvSpPr/>
          <p:nvPr/>
        </p:nvSpPr>
        <p:spPr>
          <a:xfrm>
            <a:off x="3429398" y="3386979"/>
            <a:ext cx="968100" cy="664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Directeur des soins infirmiers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5200342" y="3402135"/>
            <a:ext cx="1140300" cy="664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Directrice administrative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8082649" y="3402135"/>
            <a:ext cx="968100" cy="664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Directeur des RH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5" name="Google Shape;155;p14"/>
          <p:cNvSpPr/>
          <p:nvPr/>
        </p:nvSpPr>
        <p:spPr>
          <a:xfrm>
            <a:off x="9926144" y="3416720"/>
            <a:ext cx="968100" cy="664800"/>
          </a:xfrm>
          <a:prstGeom prst="roundRect">
            <a:avLst>
              <a:gd fmla="val 10000" name="adj"/>
            </a:avLst>
          </a:prstGeom>
          <a:solidFill>
            <a:srgbClr val="F62D7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Directrice technique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6" name="Google Shape;156;p14"/>
          <p:cNvSpPr/>
          <p:nvPr/>
        </p:nvSpPr>
        <p:spPr>
          <a:xfrm>
            <a:off x="1528123" y="4318153"/>
            <a:ext cx="968100" cy="5784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Radiologie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7" name="Google Shape;157;p14"/>
          <p:cNvSpPr/>
          <p:nvPr/>
        </p:nvSpPr>
        <p:spPr>
          <a:xfrm>
            <a:off x="2583237" y="4318153"/>
            <a:ext cx="846000" cy="5784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Urgences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1638583" y="4111352"/>
            <a:ext cx="1372500" cy="20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9" name="Google Shape;159;p14"/>
          <p:cNvSpPr/>
          <p:nvPr/>
        </p:nvSpPr>
        <p:spPr>
          <a:xfrm>
            <a:off x="10410156" y="4111352"/>
            <a:ext cx="430800" cy="20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0" name="Google Shape;160;p14"/>
          <p:cNvSpPr/>
          <p:nvPr/>
        </p:nvSpPr>
        <p:spPr>
          <a:xfrm>
            <a:off x="10549709" y="4347894"/>
            <a:ext cx="11403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Gestion des infrastructures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61" name="Google Shape;161;p14"/>
          <p:cNvSpPr/>
          <p:nvPr/>
        </p:nvSpPr>
        <p:spPr>
          <a:xfrm>
            <a:off x="3779639" y="5161164"/>
            <a:ext cx="9195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Aides-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soignants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62" name="Google Shape;162;p14"/>
          <p:cNvSpPr/>
          <p:nvPr/>
        </p:nvSpPr>
        <p:spPr>
          <a:xfrm>
            <a:off x="4867387" y="4304261"/>
            <a:ext cx="8937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Services généraux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63" name="Google Shape;163;p14"/>
          <p:cNvSpPr/>
          <p:nvPr/>
        </p:nvSpPr>
        <p:spPr>
          <a:xfrm>
            <a:off x="5795493" y="4304261"/>
            <a:ext cx="9681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Admissions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8030259" y="4072649"/>
            <a:ext cx="528900" cy="10680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5" name="Google Shape;165;p14"/>
          <p:cNvSpPr/>
          <p:nvPr/>
        </p:nvSpPr>
        <p:spPr>
          <a:xfrm>
            <a:off x="7129569" y="5161164"/>
            <a:ext cx="11403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Recrutement et formation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66" name="Google Shape;166;p14"/>
          <p:cNvSpPr/>
          <p:nvPr/>
        </p:nvSpPr>
        <p:spPr>
          <a:xfrm>
            <a:off x="8559260" y="4060508"/>
            <a:ext cx="528900" cy="109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7" name="Google Shape;167;p14"/>
          <p:cNvSpPr/>
          <p:nvPr/>
        </p:nvSpPr>
        <p:spPr>
          <a:xfrm>
            <a:off x="8326664" y="5161164"/>
            <a:ext cx="13725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Administration du personnel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68" name="Google Shape;168;p14"/>
          <p:cNvSpPr/>
          <p:nvPr/>
        </p:nvSpPr>
        <p:spPr>
          <a:xfrm>
            <a:off x="3911098" y="4059693"/>
            <a:ext cx="393600" cy="1093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9" name="Google Shape;169;p14"/>
          <p:cNvSpPr/>
          <p:nvPr/>
        </p:nvSpPr>
        <p:spPr>
          <a:xfrm>
            <a:off x="4748761" y="5161164"/>
            <a:ext cx="9681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7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Gestion des blocs opératoires</a:t>
            </a:r>
            <a:endParaRPr sz="7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70" name="Google Shape;170;p14"/>
          <p:cNvSpPr/>
          <p:nvPr/>
        </p:nvSpPr>
        <p:spPr>
          <a:xfrm>
            <a:off x="5795493" y="4111352"/>
            <a:ext cx="1186800" cy="206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rgbClr val="F62D7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1" name="Google Shape;171;p14"/>
          <p:cNvSpPr/>
          <p:nvPr/>
        </p:nvSpPr>
        <p:spPr>
          <a:xfrm>
            <a:off x="6797827" y="4304261"/>
            <a:ext cx="968100" cy="517500"/>
          </a:xfrm>
          <a:prstGeom prst="roundRect">
            <a:avLst>
              <a:gd fmla="val 10000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rgbClr val="FFFFFF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Service financier</a:t>
            </a:r>
            <a:endParaRPr sz="900">
              <a:solidFill>
                <a:srgbClr val="FFFFFF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