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Lexend Deca" pitchFamily="2" charset="77"/>
      <p:regular r:id="rId4"/>
      <p:bold r:id="rId5"/>
    </p:embeddedFont>
    <p:embeddedFont>
      <p:font typeface="Lexend Deca Light" pitchFamily="2" charset="77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4"/>
  </p:normalViewPr>
  <p:slideViewPr>
    <p:cSldViewPr snapToGrid="0">
      <p:cViewPr varScale="1">
        <p:scale>
          <a:sx n="114" d="100"/>
          <a:sy n="114" d="100"/>
        </p:scale>
        <p:origin x="10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3542349" y="2503000"/>
            <a:ext cx="39024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89" name="Google Shape;89;p13"/>
          <p:cNvSpPr/>
          <p:nvPr/>
        </p:nvSpPr>
        <p:spPr>
          <a:xfrm>
            <a:off x="6294416" y="2507525"/>
            <a:ext cx="11490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90" name="Google Shape;90;p13"/>
          <p:cNvSpPr/>
          <p:nvPr/>
        </p:nvSpPr>
        <p:spPr>
          <a:xfrm>
            <a:off x="7443475" y="2507525"/>
            <a:ext cx="9171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pic>
        <p:nvPicPr>
          <p:cNvPr id="91" name="Google Shape;91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2565009" y="350809"/>
            <a:ext cx="706198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029" sz="2800" b="1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rPr>
              <a:t>Organigramme hiérarchique</a:t>
            </a:r>
            <a:endParaRPr sz="1050" i="0" u="none" strike="noStrike" cap="none">
              <a:solidFill>
                <a:srgbClr val="213343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93" name="Google Shape;9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  <p:grpSp>
        <p:nvGrpSpPr>
          <p:cNvPr id="94" name="Google Shape;94;p13"/>
          <p:cNvGrpSpPr/>
          <p:nvPr/>
        </p:nvGrpSpPr>
        <p:grpSpPr>
          <a:xfrm>
            <a:off x="228601" y="2627897"/>
            <a:ext cx="11659476" cy="2402975"/>
            <a:chOff x="78658" y="2635779"/>
            <a:chExt cx="11965800" cy="2402975"/>
          </a:xfrm>
        </p:grpSpPr>
        <p:sp>
          <p:nvSpPr>
            <p:cNvPr id="95" name="Google Shape;95;p13"/>
            <p:cNvSpPr/>
            <p:nvPr/>
          </p:nvSpPr>
          <p:spPr>
            <a:xfrm>
              <a:off x="78658" y="3832754"/>
              <a:ext cx="11965800" cy="1206000"/>
            </a:xfrm>
            <a:prstGeom prst="roundRect">
              <a:avLst>
                <a:gd name="adj" fmla="val 10000"/>
              </a:avLst>
            </a:prstGeom>
            <a:solidFill>
              <a:srgbClr val="D8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78658" y="3832754"/>
              <a:ext cx="3589800" cy="120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029" sz="1600">
                  <a:latin typeface="Lexend Deca Light"/>
                  <a:ea typeface="Lexend Deca Light"/>
                  <a:cs typeface="Lexend Deca Light"/>
                  <a:sym typeface="Lexend Deca Light"/>
                </a:rPr>
                <a:t>Équipe</a:t>
              </a:r>
              <a:r>
                <a:rPr lang="fr-029" sz="1600" i="0" u="none" strike="noStrike" cap="none">
                  <a:solidFill>
                    <a:srgbClr val="000000"/>
                  </a:solidFill>
                  <a:latin typeface="Lexend Deca Light"/>
                  <a:ea typeface="Lexend Deca Light"/>
                  <a:cs typeface="Lexend Deca Light"/>
                  <a:sym typeface="Lexend Deca Light"/>
                </a:rPr>
                <a:t> et collaborateurs</a:t>
              </a:r>
              <a:endParaRPr>
                <a:latin typeface="Lexend Deca Light"/>
                <a:ea typeface="Lexend Deca Light"/>
                <a:cs typeface="Lexend Deca Light"/>
                <a:sym typeface="Lexend Deca Light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78658" y="3234267"/>
              <a:ext cx="11965800" cy="513000"/>
            </a:xfrm>
            <a:prstGeom prst="roundRect">
              <a:avLst>
                <a:gd name="adj" fmla="val 10000"/>
              </a:avLst>
            </a:prstGeom>
            <a:solidFill>
              <a:srgbClr val="BBC5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8658" y="3234267"/>
              <a:ext cx="35898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029" sz="1600" i="0" u="none" strike="noStrike" cap="none">
                  <a:solidFill>
                    <a:srgbClr val="000000"/>
                  </a:solidFill>
                  <a:latin typeface="Lexend Deca Light"/>
                  <a:ea typeface="Lexend Deca Light"/>
                  <a:cs typeface="Lexend Deca Light"/>
                  <a:sym typeface="Lexend Deca Light"/>
                </a:rPr>
                <a:t>Responsable de services</a:t>
              </a:r>
              <a:endParaRPr>
                <a:latin typeface="Lexend Deca Light"/>
                <a:ea typeface="Lexend Deca Light"/>
                <a:cs typeface="Lexend Deca Light"/>
                <a:sym typeface="Lexend Deca Light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78658" y="2635779"/>
              <a:ext cx="11965800" cy="513000"/>
            </a:xfrm>
            <a:prstGeom prst="roundRect">
              <a:avLst>
                <a:gd name="adj" fmla="val 10000"/>
              </a:avLst>
            </a:prstGeom>
            <a:solidFill>
              <a:srgbClr val="FDD7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78658" y="2635779"/>
              <a:ext cx="35898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029" sz="1600" i="0" u="none" strike="noStrike" cap="none">
                  <a:solidFill>
                    <a:srgbClr val="000000"/>
                  </a:solidFill>
                  <a:latin typeface="Lexend Deca Light"/>
                  <a:ea typeface="Lexend Deca Light"/>
                  <a:cs typeface="Lexend Deca Light"/>
                  <a:sym typeface="Lexend Deca Light"/>
                </a:rPr>
                <a:t>Directeurs de Départements</a:t>
              </a:r>
              <a:endParaRPr>
                <a:latin typeface="Lexend Deca Light"/>
                <a:ea typeface="Lexend Deca Light"/>
                <a:cs typeface="Lexend Deca Light"/>
                <a:sym typeface="Lexend Deca Light"/>
              </a:endParaRPr>
            </a:p>
          </p:txBody>
        </p:sp>
      </p:grpSp>
      <p:sp>
        <p:nvSpPr>
          <p:cNvPr id="101" name="Google Shape;101;p13"/>
          <p:cNvSpPr/>
          <p:nvPr/>
        </p:nvSpPr>
        <p:spPr>
          <a:xfrm>
            <a:off x="230987" y="2037300"/>
            <a:ext cx="11659200" cy="513000"/>
          </a:xfrm>
          <a:prstGeom prst="roundRect">
            <a:avLst>
              <a:gd name="adj" fmla="val 10000"/>
            </a:avLst>
          </a:prstGeom>
          <a:solidFill>
            <a:srgbClr val="FFC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231058" y="2037291"/>
            <a:ext cx="35898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75" tIns="113775" rIns="113775" bIns="1137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029" sz="1600" i="0" u="none" strike="noStrike" cap="none">
                <a:solidFill>
                  <a:srgbClr val="000000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PDG</a:t>
            </a:r>
            <a:endParaRPr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7124237" y="2080040"/>
            <a:ext cx="641100" cy="427500"/>
          </a:xfrm>
          <a:prstGeom prst="roundRect">
            <a:avLst>
              <a:gd name="adj" fmla="val 10000"/>
            </a:avLst>
          </a:prstGeom>
          <a:solidFill>
            <a:srgbClr val="FF5C35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7136758" y="2092561"/>
            <a:ext cx="6162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PDG</a:t>
            </a:r>
            <a:endParaRPr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7307344" y="2507525"/>
            <a:ext cx="1374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06" name="Google Shape;106;p13"/>
          <p:cNvSpPr/>
          <p:nvPr/>
        </p:nvSpPr>
        <p:spPr>
          <a:xfrm>
            <a:off x="4605552" y="2501270"/>
            <a:ext cx="28392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07" name="Google Shape;107;p13"/>
          <p:cNvSpPr/>
          <p:nvPr/>
        </p:nvSpPr>
        <p:spPr>
          <a:xfrm>
            <a:off x="3282418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grpSp>
        <p:nvGrpSpPr>
          <p:cNvPr id="108" name="Google Shape;108;p13"/>
          <p:cNvGrpSpPr/>
          <p:nvPr/>
        </p:nvGrpSpPr>
        <p:grpSpPr>
          <a:xfrm>
            <a:off x="3328159" y="3106025"/>
            <a:ext cx="1500593" cy="171300"/>
            <a:chOff x="3556759" y="3106025"/>
            <a:chExt cx="1500593" cy="171300"/>
          </a:xfrm>
        </p:grpSpPr>
        <p:sp>
          <p:nvSpPr>
            <p:cNvPr id="109" name="Google Shape;109;p13"/>
            <p:cNvSpPr/>
            <p:nvPr/>
          </p:nvSpPr>
          <p:spPr>
            <a:xfrm>
              <a:off x="3556759" y="3106025"/>
              <a:ext cx="1283100" cy="17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F62D7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834151" y="3106025"/>
              <a:ext cx="223200" cy="17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F62D7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1" name="Google Shape;111;p13"/>
          <p:cNvSpPr/>
          <p:nvPr/>
        </p:nvSpPr>
        <p:spPr>
          <a:xfrm>
            <a:off x="4271727" y="3704917"/>
            <a:ext cx="556500" cy="170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2" name="Google Shape;112;p13"/>
          <p:cNvSpPr/>
          <p:nvPr/>
        </p:nvSpPr>
        <p:spPr>
          <a:xfrm>
            <a:off x="4226007" y="4302995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0FBFBF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3" name="Google Shape;113;p13"/>
          <p:cNvSpPr/>
          <p:nvPr/>
        </p:nvSpPr>
        <p:spPr>
          <a:xfrm>
            <a:off x="3894049" y="4493075"/>
            <a:ext cx="755400" cy="427500"/>
          </a:xfrm>
          <a:prstGeom prst="roundRect">
            <a:avLst>
              <a:gd name="adj" fmla="val 10000"/>
            </a:avLst>
          </a:prstGeom>
          <a:solidFill>
            <a:srgbClr val="4372C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Opérateurs fabrication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4828289" y="3704917"/>
            <a:ext cx="499200" cy="170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5" name="Google Shape;115;p13"/>
          <p:cNvSpPr/>
          <p:nvPr/>
        </p:nvSpPr>
        <p:spPr>
          <a:xfrm>
            <a:off x="5281858" y="4309358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0FBFBF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6" name="Google Shape;116;p13"/>
          <p:cNvSpPr/>
          <p:nvPr/>
        </p:nvSpPr>
        <p:spPr>
          <a:xfrm>
            <a:off x="6248713" y="3106019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F62D7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7" name="Google Shape;117;p13"/>
          <p:cNvSpPr/>
          <p:nvPr/>
        </p:nvSpPr>
        <p:spPr>
          <a:xfrm>
            <a:off x="6248713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8" name="Google Shape;118;p13"/>
          <p:cNvSpPr/>
          <p:nvPr/>
        </p:nvSpPr>
        <p:spPr>
          <a:xfrm>
            <a:off x="7269963" y="3106019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F62D7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19" name="Google Shape;119;p13"/>
          <p:cNvSpPr/>
          <p:nvPr/>
        </p:nvSpPr>
        <p:spPr>
          <a:xfrm>
            <a:off x="7269963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0" name="Google Shape;120;p13"/>
          <p:cNvSpPr/>
          <p:nvPr/>
        </p:nvSpPr>
        <p:spPr>
          <a:xfrm>
            <a:off x="8314964" y="3106019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F62D7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1" name="Google Shape;121;p13"/>
          <p:cNvSpPr/>
          <p:nvPr/>
        </p:nvSpPr>
        <p:spPr>
          <a:xfrm>
            <a:off x="8314964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2" name="Google Shape;122;p13"/>
          <p:cNvSpPr/>
          <p:nvPr/>
        </p:nvSpPr>
        <p:spPr>
          <a:xfrm>
            <a:off x="7444740" y="2507525"/>
            <a:ext cx="25923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3" name="Google Shape;123;p13"/>
          <p:cNvSpPr/>
          <p:nvPr/>
        </p:nvSpPr>
        <p:spPr>
          <a:xfrm>
            <a:off x="9381899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4" name="Google Shape;124;p13"/>
          <p:cNvSpPr/>
          <p:nvPr/>
        </p:nvSpPr>
        <p:spPr>
          <a:xfrm>
            <a:off x="7444750" y="2507525"/>
            <a:ext cx="38559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w="25400" cap="flat" cmpd="sng">
            <a:solidFill>
              <a:srgbClr val="FF5C35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5" name="Google Shape;125;p13"/>
          <p:cNvSpPr/>
          <p:nvPr/>
        </p:nvSpPr>
        <p:spPr>
          <a:xfrm>
            <a:off x="11025749" y="2678528"/>
            <a:ext cx="6411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technique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11300647" y="3106019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F62D7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27" name="Google Shape;127;p13"/>
          <p:cNvSpPr/>
          <p:nvPr/>
        </p:nvSpPr>
        <p:spPr>
          <a:xfrm>
            <a:off x="10890723" y="3277016"/>
            <a:ext cx="9114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10903244" y="3289537"/>
            <a:ext cx="8862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029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Responsable Développement</a:t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11300647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30" name="Google Shape;130;p13"/>
          <p:cNvSpPr/>
          <p:nvPr/>
        </p:nvSpPr>
        <p:spPr>
          <a:xfrm>
            <a:off x="9936574" y="3888153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Responsables RP</a:t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9414650" y="3112150"/>
            <a:ext cx="6162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w="25400" cap="flat" cmpd="sng">
            <a:solidFill>
              <a:srgbClr val="F62D7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32" name="Google Shape;132;p13"/>
          <p:cNvSpPr/>
          <p:nvPr/>
        </p:nvSpPr>
        <p:spPr>
          <a:xfrm>
            <a:off x="10037050" y="3112150"/>
            <a:ext cx="320100" cy="17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w="25400" cap="flat" cmpd="sng">
            <a:solidFill>
              <a:srgbClr val="F62D7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33" name="Google Shape;133;p13"/>
          <p:cNvSpPr/>
          <p:nvPr/>
        </p:nvSpPr>
        <p:spPr>
          <a:xfrm>
            <a:off x="10310047" y="3704507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34" name="Google Shape;134;p13"/>
          <p:cNvSpPr/>
          <p:nvPr/>
        </p:nvSpPr>
        <p:spPr>
          <a:xfrm>
            <a:off x="8981774" y="4446266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Rédacteurs</a:t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9381808" y="4284745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0FBFBF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36" name="Google Shape;136;p13"/>
          <p:cNvSpPr/>
          <p:nvPr/>
        </p:nvSpPr>
        <p:spPr>
          <a:xfrm>
            <a:off x="9936249" y="3283341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 Brand</a:t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>
            <a:off x="8981774" y="3283266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 Contenu</a:t>
            </a:r>
            <a:endParaRPr/>
          </a:p>
        </p:txBody>
      </p:sp>
      <p:sp>
        <p:nvSpPr>
          <p:cNvPr id="138" name="Google Shape;138;p13"/>
          <p:cNvSpPr/>
          <p:nvPr/>
        </p:nvSpPr>
        <p:spPr>
          <a:xfrm>
            <a:off x="9936574" y="4453741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Responsables Publicité</a:t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>
            <a:off x="10319133" y="4276320"/>
            <a:ext cx="91500" cy="17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25400" cap="flat" cmpd="sng">
            <a:solidFill>
              <a:srgbClr val="0FBFBF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40" name="Google Shape;140;p13"/>
          <p:cNvSpPr/>
          <p:nvPr/>
        </p:nvSpPr>
        <p:spPr>
          <a:xfrm>
            <a:off x="10927175" y="3888150"/>
            <a:ext cx="9114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91425" rIns="54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8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Ingénieurs Développement</a:t>
            </a:r>
            <a:endParaRPr sz="8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8992649" y="3888178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Responsables SEO</a:t>
            </a:r>
            <a:endParaRPr/>
          </a:p>
        </p:txBody>
      </p:sp>
      <p:sp>
        <p:nvSpPr>
          <p:cNvPr id="142" name="Google Shape;142;p13"/>
          <p:cNvSpPr/>
          <p:nvPr/>
        </p:nvSpPr>
        <p:spPr>
          <a:xfrm>
            <a:off x="7919399" y="3888178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Commerciaux</a:t>
            </a: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6883311" y="3888178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Comptables</a:t>
            </a: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5899699" y="3888178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Chargés de recrutement</a:t>
            </a:r>
            <a:endParaRPr/>
          </a:p>
        </p:txBody>
      </p:sp>
      <p:sp>
        <p:nvSpPr>
          <p:cNvPr id="145" name="Google Shape;145;p13"/>
          <p:cNvSpPr/>
          <p:nvPr/>
        </p:nvSpPr>
        <p:spPr>
          <a:xfrm>
            <a:off x="4840586" y="3875716"/>
            <a:ext cx="961222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800" dirty="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Ingénieurs conditionnement</a:t>
            </a:r>
            <a:endParaRPr sz="1300" dirty="0"/>
          </a:p>
        </p:txBody>
      </p:sp>
      <p:sp>
        <p:nvSpPr>
          <p:cNvPr id="146" name="Google Shape;146;p13"/>
          <p:cNvSpPr/>
          <p:nvPr/>
        </p:nvSpPr>
        <p:spPr>
          <a:xfrm>
            <a:off x="3828736" y="3881966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Ingénieurs fabrication</a:t>
            </a:r>
            <a:endParaRPr/>
          </a:p>
        </p:txBody>
      </p:sp>
      <p:sp>
        <p:nvSpPr>
          <p:cNvPr id="147" name="Google Shape;147;p13"/>
          <p:cNvSpPr/>
          <p:nvPr/>
        </p:nvSpPr>
        <p:spPr>
          <a:xfrm>
            <a:off x="2901899" y="3888178"/>
            <a:ext cx="870000" cy="427500"/>
          </a:xfrm>
          <a:prstGeom prst="roundRect">
            <a:avLst>
              <a:gd name="adj" fmla="val 10000"/>
            </a:avLst>
          </a:prstGeom>
          <a:solidFill>
            <a:srgbClr val="0FBFBF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Techniciens de Qualité</a:t>
            </a:r>
            <a:endParaRPr/>
          </a:p>
        </p:txBody>
      </p:sp>
      <p:sp>
        <p:nvSpPr>
          <p:cNvPr id="148" name="Google Shape;148;p13"/>
          <p:cNvSpPr/>
          <p:nvPr/>
        </p:nvSpPr>
        <p:spPr>
          <a:xfrm>
            <a:off x="7936686" y="3283341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54000" rIns="18000" bIns="54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Responsables Ventes</a:t>
            </a:r>
            <a:endParaRPr/>
          </a:p>
        </p:txBody>
      </p:sp>
      <p:sp>
        <p:nvSpPr>
          <p:cNvPr id="149" name="Google Shape;149;p13"/>
          <p:cNvSpPr/>
          <p:nvPr/>
        </p:nvSpPr>
        <p:spPr>
          <a:xfrm>
            <a:off x="6882261" y="3283341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54000" rIns="18000" bIns="54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Responsables Comptabilité</a:t>
            </a:r>
            <a:endParaRPr/>
          </a:p>
        </p:txBody>
      </p:sp>
      <p:sp>
        <p:nvSpPr>
          <p:cNvPr id="150" name="Google Shape;150;p13"/>
          <p:cNvSpPr/>
          <p:nvPr/>
        </p:nvSpPr>
        <p:spPr>
          <a:xfrm>
            <a:off x="5859486" y="3277003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54000" rIns="18000" bIns="54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Responsables Recrutement</a:t>
            </a:r>
            <a:endParaRPr/>
          </a:p>
        </p:txBody>
      </p:sp>
      <p:sp>
        <p:nvSpPr>
          <p:cNvPr id="151" name="Google Shape;151;p13"/>
          <p:cNvSpPr/>
          <p:nvPr/>
        </p:nvSpPr>
        <p:spPr>
          <a:xfrm>
            <a:off x="4411849" y="3270866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54000" rIns="18000" bIns="54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 production</a:t>
            </a:r>
            <a:endParaRPr/>
          </a:p>
        </p:txBody>
      </p:sp>
      <p:sp>
        <p:nvSpPr>
          <p:cNvPr id="152" name="Google Shape;152;p13"/>
          <p:cNvSpPr/>
          <p:nvPr/>
        </p:nvSpPr>
        <p:spPr>
          <a:xfrm>
            <a:off x="2901911" y="3283341"/>
            <a:ext cx="870000" cy="427500"/>
          </a:xfrm>
          <a:prstGeom prst="roundRect">
            <a:avLst>
              <a:gd name="adj" fmla="val 10000"/>
            </a:avLst>
          </a:prstGeom>
          <a:solidFill>
            <a:schemeClr val="dk2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54000" rIns="18000" bIns="540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Responsable Qualité</a:t>
            </a:r>
            <a:endParaRPr/>
          </a:p>
        </p:txBody>
      </p:sp>
      <p:sp>
        <p:nvSpPr>
          <p:cNvPr id="153" name="Google Shape;153;p13"/>
          <p:cNvSpPr/>
          <p:nvPr/>
        </p:nvSpPr>
        <p:spPr>
          <a:xfrm>
            <a:off x="9599900" y="2703075"/>
            <a:ext cx="8232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marketing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4" name="Google Shape;154;p13"/>
          <p:cNvSpPr/>
          <p:nvPr/>
        </p:nvSpPr>
        <p:spPr>
          <a:xfrm>
            <a:off x="7966925" y="2672200"/>
            <a:ext cx="7554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commercial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5" name="Google Shape;155;p13"/>
          <p:cNvSpPr/>
          <p:nvPr/>
        </p:nvSpPr>
        <p:spPr>
          <a:xfrm>
            <a:off x="6941850" y="2675400"/>
            <a:ext cx="7554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financière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5916775" y="2675400"/>
            <a:ext cx="7554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Directrice RH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7" name="Google Shape;157;p13"/>
          <p:cNvSpPr/>
          <p:nvPr/>
        </p:nvSpPr>
        <p:spPr>
          <a:xfrm>
            <a:off x="4226000" y="2666025"/>
            <a:ext cx="7554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Directeur production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8" name="Google Shape;158;p13"/>
          <p:cNvSpPr/>
          <p:nvPr/>
        </p:nvSpPr>
        <p:spPr>
          <a:xfrm>
            <a:off x="3176725" y="2672500"/>
            <a:ext cx="755400" cy="427500"/>
          </a:xfrm>
          <a:prstGeom prst="roundRect">
            <a:avLst>
              <a:gd name="adj" fmla="val 10000"/>
            </a:avLst>
          </a:prstGeom>
          <a:solidFill>
            <a:srgbClr val="F62D7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90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DG Adjoint(e)</a:t>
            </a:r>
            <a:endParaRPr sz="90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  <p:sp>
        <p:nvSpPr>
          <p:cNvPr id="159" name="Google Shape;159;p13"/>
          <p:cNvSpPr/>
          <p:nvPr/>
        </p:nvSpPr>
        <p:spPr>
          <a:xfrm>
            <a:off x="4882100" y="4486475"/>
            <a:ext cx="919708" cy="427500"/>
          </a:xfrm>
          <a:prstGeom prst="roundRect">
            <a:avLst>
              <a:gd name="adj" fmla="val 10000"/>
            </a:avLst>
          </a:prstGeom>
          <a:solidFill>
            <a:srgbClr val="4372C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" tIns="91425" rIns="18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800" dirty="0">
                <a:solidFill>
                  <a:schemeClr val="lt1"/>
                </a:solidFill>
                <a:latin typeface="Lexend Deca Light"/>
                <a:ea typeface="Lexend Deca Light"/>
                <a:cs typeface="Lexend Deca Light"/>
                <a:sym typeface="Lexend Deca Light"/>
              </a:rPr>
              <a:t>Opérateurs conditionnement</a:t>
            </a:r>
            <a:endParaRPr sz="800" dirty="0">
              <a:solidFill>
                <a:schemeClr val="lt1"/>
              </a:solidFill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Grand écran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Lexend Deca</vt:lpstr>
      <vt:lpstr>Calibri</vt:lpstr>
      <vt:lpstr>Lexend Deca Light</vt:lpstr>
      <vt:lpstr>Arial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Justine Gavriloff</cp:lastModifiedBy>
  <cp:revision>1</cp:revision>
  <dcterms:modified xsi:type="dcterms:W3CDTF">2024-09-03T14:17:41Z</dcterms:modified>
</cp:coreProperties>
</file>