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6858000" cx="12192000"/>
  <p:notesSz cx="6858000" cy="9144000"/>
  <p:embeddedFontLst>
    <p:embeddedFont>
      <p:font typeface="Lexend Deca"/>
      <p:regular r:id="rId6"/>
      <p:bold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LexendDeca-regular.fntdata"/><Relationship Id="rId7" Type="http://schemas.openxmlformats.org/officeDocument/2006/relationships/font" Target="fonts/LexendDec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fr-029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hubspot.fr/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3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7000" y="158200"/>
            <a:ext cx="1684775" cy="59307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89" name="Google Shape;89;p13"/>
          <p:cNvSpPr txBox="1"/>
          <p:nvPr/>
        </p:nvSpPr>
        <p:spPr>
          <a:xfrm>
            <a:off x="2565009" y="579409"/>
            <a:ext cx="70620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fr-029" sz="2800" u="none" cap="none" strike="noStrike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Organigramme du département des Ressources Humaines</a:t>
            </a:r>
            <a:endParaRPr i="0" sz="1050" u="none" cap="none" strike="noStrike">
              <a:solidFill>
                <a:schemeClr val="dk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90" name="Google Shape;9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5013325" y="1975850"/>
            <a:ext cx="1280400" cy="740400"/>
          </a:xfrm>
          <a:prstGeom prst="roundRect">
            <a:avLst>
              <a:gd fmla="val 10000" name="adj"/>
            </a:avLst>
          </a:prstGeom>
          <a:solidFill>
            <a:srgbClr val="F62D7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10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Directeur des Ressources Humaines</a:t>
            </a:r>
            <a:endParaRPr sz="1000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1555638" y="2730077"/>
            <a:ext cx="4076100" cy="1854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cap="flat" cmpd="sng" w="1905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p13"/>
          <p:cNvSpPr/>
          <p:nvPr/>
        </p:nvSpPr>
        <p:spPr>
          <a:xfrm>
            <a:off x="1010959" y="2915718"/>
            <a:ext cx="1032000" cy="6498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Responsable Recrutement</a:t>
            </a:r>
            <a:endParaRPr sz="900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1166288" y="3579153"/>
            <a:ext cx="389400" cy="1854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5" name="Google Shape;95;p13"/>
          <p:cNvSpPr/>
          <p:nvPr/>
        </p:nvSpPr>
        <p:spPr>
          <a:xfrm>
            <a:off x="625225" y="3778253"/>
            <a:ext cx="958800" cy="526500"/>
          </a:xfrm>
          <a:prstGeom prst="roundRect">
            <a:avLst>
              <a:gd fmla="val 10000" name="adj"/>
            </a:avLst>
          </a:prstGeom>
          <a:solidFill>
            <a:srgbClr val="0FBFB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Chargé de recrutement</a:t>
            </a:r>
            <a:endParaRPr sz="900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1555638" y="3579153"/>
            <a:ext cx="444600" cy="185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7" name="Google Shape;97;p13"/>
          <p:cNvSpPr/>
          <p:nvPr/>
        </p:nvSpPr>
        <p:spPr>
          <a:xfrm>
            <a:off x="3168662" y="2730077"/>
            <a:ext cx="2463000" cy="1854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cap="flat" cmpd="sng" w="1905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8" name="Google Shape;98;p13"/>
          <p:cNvSpPr/>
          <p:nvPr/>
        </p:nvSpPr>
        <p:spPr>
          <a:xfrm>
            <a:off x="2765081" y="3592773"/>
            <a:ext cx="416400" cy="7404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9" name="Google Shape;99;p13"/>
          <p:cNvSpPr/>
          <p:nvPr/>
        </p:nvSpPr>
        <p:spPr>
          <a:xfrm>
            <a:off x="3181971" y="3592742"/>
            <a:ext cx="599400" cy="74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0" name="Google Shape;100;p13"/>
          <p:cNvSpPr/>
          <p:nvPr/>
        </p:nvSpPr>
        <p:spPr>
          <a:xfrm>
            <a:off x="4826691" y="2730077"/>
            <a:ext cx="804900" cy="1854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1" name="Google Shape;101;p13"/>
          <p:cNvSpPr/>
          <p:nvPr/>
        </p:nvSpPr>
        <p:spPr>
          <a:xfrm>
            <a:off x="5631457" y="2730077"/>
            <a:ext cx="947700" cy="185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2" name="Google Shape;102;p13"/>
          <p:cNvSpPr/>
          <p:nvPr/>
        </p:nvSpPr>
        <p:spPr>
          <a:xfrm>
            <a:off x="5631457" y="2730081"/>
            <a:ext cx="3699000" cy="185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905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3" name="Google Shape;103;p13"/>
          <p:cNvSpPr/>
          <p:nvPr/>
        </p:nvSpPr>
        <p:spPr>
          <a:xfrm>
            <a:off x="9170056" y="3379806"/>
            <a:ext cx="168300" cy="1854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cap="flat" cmpd="sng" w="12700">
            <a:solidFill>
              <a:srgbClr val="44546A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4" name="Google Shape;104;p13"/>
          <p:cNvSpPr/>
          <p:nvPr/>
        </p:nvSpPr>
        <p:spPr>
          <a:xfrm>
            <a:off x="2551259" y="2929303"/>
            <a:ext cx="1206300" cy="6498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Responsable Formation et développement</a:t>
            </a:r>
            <a:endParaRPr sz="900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4206508" y="2929288"/>
            <a:ext cx="1206300" cy="6498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Responsable Gestion des talents</a:t>
            </a:r>
            <a:endParaRPr sz="900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06" name="Google Shape;106;p13"/>
          <p:cNvSpPr/>
          <p:nvPr/>
        </p:nvSpPr>
        <p:spPr>
          <a:xfrm>
            <a:off x="5943735" y="2915702"/>
            <a:ext cx="1206300" cy="6498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Responsable Administration du personnel</a:t>
            </a:r>
            <a:endParaRPr sz="900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07" name="Google Shape;107;p13"/>
          <p:cNvSpPr/>
          <p:nvPr/>
        </p:nvSpPr>
        <p:spPr>
          <a:xfrm>
            <a:off x="8702340" y="2915702"/>
            <a:ext cx="1206300" cy="6498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Responsable des Relations sociales</a:t>
            </a:r>
            <a:endParaRPr sz="900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1637665" y="3778253"/>
            <a:ext cx="958800" cy="526500"/>
          </a:xfrm>
          <a:prstGeom prst="roundRect">
            <a:avLst>
              <a:gd fmla="val 10000" name="adj"/>
            </a:avLst>
          </a:prstGeom>
          <a:solidFill>
            <a:srgbClr val="0FBFB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Recruteur</a:t>
            </a:r>
            <a:endParaRPr sz="900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09" name="Google Shape;109;p13"/>
          <p:cNvSpPr/>
          <p:nvPr/>
        </p:nvSpPr>
        <p:spPr>
          <a:xfrm>
            <a:off x="2307087" y="4362928"/>
            <a:ext cx="958800" cy="526500"/>
          </a:xfrm>
          <a:prstGeom prst="roundRect">
            <a:avLst>
              <a:gd fmla="val 10000" name="adj"/>
            </a:avLst>
          </a:prstGeom>
          <a:solidFill>
            <a:srgbClr val="0FBFB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Chargé de formation</a:t>
            </a:r>
            <a:endParaRPr sz="900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10" name="Google Shape;110;p13"/>
          <p:cNvSpPr/>
          <p:nvPr/>
        </p:nvSpPr>
        <p:spPr>
          <a:xfrm>
            <a:off x="3324501" y="4362928"/>
            <a:ext cx="958800" cy="526500"/>
          </a:xfrm>
          <a:prstGeom prst="roundRect">
            <a:avLst>
              <a:gd fmla="val 10000" name="adj"/>
            </a:avLst>
          </a:prstGeom>
          <a:solidFill>
            <a:srgbClr val="0FBFB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Formateur interne</a:t>
            </a:r>
            <a:endParaRPr sz="900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11" name="Google Shape;111;p13"/>
          <p:cNvSpPr/>
          <p:nvPr/>
        </p:nvSpPr>
        <p:spPr>
          <a:xfrm>
            <a:off x="4390655" y="3592738"/>
            <a:ext cx="389400" cy="1854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2" name="Google Shape;112;p13"/>
          <p:cNvSpPr/>
          <p:nvPr/>
        </p:nvSpPr>
        <p:spPr>
          <a:xfrm>
            <a:off x="4780017" y="3592742"/>
            <a:ext cx="576000" cy="185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3" name="Google Shape;113;p13"/>
          <p:cNvSpPr/>
          <p:nvPr/>
        </p:nvSpPr>
        <p:spPr>
          <a:xfrm>
            <a:off x="3909728" y="3791839"/>
            <a:ext cx="1032000" cy="526500"/>
          </a:xfrm>
          <a:prstGeom prst="roundRect">
            <a:avLst>
              <a:gd fmla="val 10000" name="adj"/>
            </a:avLst>
          </a:prstGeom>
          <a:solidFill>
            <a:srgbClr val="0FBFB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Gestionnaire de carrière</a:t>
            </a:r>
            <a:endParaRPr sz="900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14" name="Google Shape;114;p13"/>
          <p:cNvSpPr/>
          <p:nvPr/>
        </p:nvSpPr>
        <p:spPr>
          <a:xfrm>
            <a:off x="4965233" y="3791839"/>
            <a:ext cx="804900" cy="526500"/>
          </a:xfrm>
          <a:prstGeom prst="roundRect">
            <a:avLst>
              <a:gd fmla="val 10000" name="adj"/>
            </a:avLst>
          </a:prstGeom>
          <a:solidFill>
            <a:srgbClr val="0FBFB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Coach / Mentor</a:t>
            </a:r>
            <a:endParaRPr sz="900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15" name="Google Shape;115;p13"/>
          <p:cNvSpPr/>
          <p:nvPr/>
        </p:nvSpPr>
        <p:spPr>
          <a:xfrm>
            <a:off x="6192382" y="3592738"/>
            <a:ext cx="416400" cy="9105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6" name="Google Shape;116;p13"/>
          <p:cNvSpPr/>
          <p:nvPr/>
        </p:nvSpPr>
        <p:spPr>
          <a:xfrm>
            <a:off x="6609246" y="3592745"/>
            <a:ext cx="599400" cy="910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7" name="Google Shape;117;p13"/>
          <p:cNvSpPr/>
          <p:nvPr/>
        </p:nvSpPr>
        <p:spPr>
          <a:xfrm>
            <a:off x="4780015" y="4550844"/>
            <a:ext cx="1032000" cy="526500"/>
          </a:xfrm>
          <a:prstGeom prst="roundRect">
            <a:avLst>
              <a:gd fmla="val 10000" name="adj"/>
            </a:avLst>
          </a:prstGeom>
          <a:solidFill>
            <a:srgbClr val="0FBFB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Gestionnaire de paie</a:t>
            </a:r>
            <a:endParaRPr sz="900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18" name="Google Shape;118;p13"/>
          <p:cNvSpPr/>
          <p:nvPr/>
        </p:nvSpPr>
        <p:spPr>
          <a:xfrm>
            <a:off x="6896886" y="4550844"/>
            <a:ext cx="1032000" cy="526500"/>
          </a:xfrm>
          <a:prstGeom prst="roundRect">
            <a:avLst>
              <a:gd fmla="val 10000" name="adj"/>
            </a:avLst>
          </a:prstGeom>
          <a:solidFill>
            <a:srgbClr val="0FBFB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Gestionnaire administratif</a:t>
            </a:r>
            <a:endParaRPr sz="900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19" name="Google Shape;119;p13"/>
          <p:cNvSpPr/>
          <p:nvPr/>
        </p:nvSpPr>
        <p:spPr>
          <a:xfrm>
            <a:off x="8052332" y="3579156"/>
            <a:ext cx="1280400" cy="1854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0" name="Google Shape;120;p13"/>
          <p:cNvSpPr/>
          <p:nvPr/>
        </p:nvSpPr>
        <p:spPr>
          <a:xfrm flipH="1">
            <a:off x="9066123" y="3579156"/>
            <a:ext cx="272400" cy="185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1" name="Google Shape;121;p13"/>
          <p:cNvSpPr/>
          <p:nvPr/>
        </p:nvSpPr>
        <p:spPr>
          <a:xfrm>
            <a:off x="7510205" y="3798319"/>
            <a:ext cx="1032000" cy="526500"/>
          </a:xfrm>
          <a:prstGeom prst="roundRect">
            <a:avLst>
              <a:gd fmla="val 10000" name="adj"/>
            </a:avLst>
          </a:prstGeom>
          <a:solidFill>
            <a:srgbClr val="0FBFB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Chargé des relations sociales</a:t>
            </a:r>
            <a:endParaRPr sz="900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22" name="Google Shape;122;p13"/>
          <p:cNvSpPr/>
          <p:nvPr/>
        </p:nvSpPr>
        <p:spPr>
          <a:xfrm>
            <a:off x="8623911" y="3791527"/>
            <a:ext cx="912600" cy="526500"/>
          </a:xfrm>
          <a:prstGeom prst="roundRect">
            <a:avLst>
              <a:gd fmla="val 10000" name="adj"/>
            </a:avLst>
          </a:prstGeom>
          <a:solidFill>
            <a:srgbClr val="0FBFB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Assistant relations sociales</a:t>
            </a:r>
            <a:endParaRPr sz="900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23" name="Google Shape;123;p13"/>
          <p:cNvSpPr/>
          <p:nvPr/>
        </p:nvSpPr>
        <p:spPr>
          <a:xfrm>
            <a:off x="9618259" y="3798335"/>
            <a:ext cx="1278600" cy="526500"/>
          </a:xfrm>
          <a:prstGeom prst="roundRect">
            <a:avLst>
              <a:gd fmla="val 10000" name="adj"/>
            </a:avLst>
          </a:prstGeom>
          <a:solidFill>
            <a:srgbClr val="0FBFB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Responsable santé et sécurité au travail</a:t>
            </a:r>
            <a:endParaRPr sz="900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24" name="Google Shape;124;p13"/>
          <p:cNvSpPr/>
          <p:nvPr/>
        </p:nvSpPr>
        <p:spPr>
          <a:xfrm>
            <a:off x="9338515" y="3579156"/>
            <a:ext cx="2117400" cy="185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5" name="Google Shape;125;p13"/>
          <p:cNvSpPr/>
          <p:nvPr/>
        </p:nvSpPr>
        <p:spPr>
          <a:xfrm>
            <a:off x="9330673" y="3579156"/>
            <a:ext cx="935700" cy="185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6" name="Google Shape;126;p13"/>
          <p:cNvSpPr/>
          <p:nvPr/>
        </p:nvSpPr>
        <p:spPr>
          <a:xfrm>
            <a:off x="10978744" y="3791527"/>
            <a:ext cx="912600" cy="526500"/>
          </a:xfrm>
          <a:prstGeom prst="roundRect">
            <a:avLst>
              <a:gd fmla="val 10000" name="adj"/>
            </a:avLst>
          </a:prstGeom>
          <a:solidFill>
            <a:srgbClr val="0FBFB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Juriste en droit social</a:t>
            </a:r>
            <a:endParaRPr sz="900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27" name="Google Shape;127;p13"/>
          <p:cNvSpPr/>
          <p:nvPr/>
        </p:nvSpPr>
        <p:spPr>
          <a:xfrm>
            <a:off x="5838450" y="4550844"/>
            <a:ext cx="1032000" cy="526500"/>
          </a:xfrm>
          <a:prstGeom prst="roundRect">
            <a:avLst>
              <a:gd fmla="val 10000" name="adj"/>
            </a:avLst>
          </a:prstGeom>
          <a:solidFill>
            <a:srgbClr val="0FBFB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Responsable avantages sociaux</a:t>
            </a:r>
            <a:endParaRPr sz="900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28" name="Google Shape;128;p13"/>
          <p:cNvSpPr/>
          <p:nvPr/>
        </p:nvSpPr>
        <p:spPr>
          <a:xfrm>
            <a:off x="5279057" y="4318377"/>
            <a:ext cx="912600" cy="1854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9" name="Google Shape;129;p13"/>
          <p:cNvSpPr/>
          <p:nvPr/>
        </p:nvSpPr>
        <p:spPr>
          <a:xfrm>
            <a:off x="0" y="6492900"/>
            <a:ext cx="12192000" cy="365100"/>
          </a:xfrm>
          <a:prstGeom prst="rect">
            <a:avLst/>
          </a:prstGeom>
          <a:solidFill>
            <a:srgbClr val="FF5C35"/>
          </a:solidFill>
          <a:ln cap="flat" cmpd="sng" w="9525">
            <a:solidFill>
              <a:srgbClr val="FF5C3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