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</p:sldIdLst>
  <p:sldSz cy="10044000" cx="7776000"/>
  <p:notesSz cx="6858000" cy="9144000"/>
  <p:embeddedFontLst>
    <p:embeddedFont>
      <p:font typeface="Lexend Deca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3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gHibtTx8KEAa+sb0Judkw90j3i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4F4713F-2D32-43F4-821A-35419DE60CE5}">
  <a:tblStyle styleId="{94F4713F-2D32-43F4-821A-35419DE60CE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3" orient="horz"/>
        <p:guide pos="244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customschemas.google.com/relationships/presentationmetadata" Target="metadata"/><Relationship Id="rId10" Type="http://schemas.openxmlformats.org/officeDocument/2006/relationships/font" Target="fonts/LexendDeca-bold.fntdata"/><Relationship Id="rId9" Type="http://schemas.openxmlformats.org/officeDocument/2006/relationships/font" Target="fonts/LexendDeca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1943" y="685800"/>
            <a:ext cx="2655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2101943" y="685800"/>
            <a:ext cx="2655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:notes"/>
          <p:cNvSpPr/>
          <p:nvPr>
            <p:ph idx="2" type="sldImg"/>
          </p:nvPr>
        </p:nvSpPr>
        <p:spPr>
          <a:xfrm>
            <a:off x="2101943" y="685800"/>
            <a:ext cx="2655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265075" y="1453973"/>
            <a:ext cx="7245900" cy="4008300"/>
          </a:xfrm>
          <a:prstGeom prst="rect">
            <a:avLst/>
          </a:prstGeom>
          <a:noFill/>
          <a:ln>
            <a:noFill/>
          </a:ln>
        </p:spPr>
        <p:txBody>
          <a:bodyPr anchorCtr="0" anchor="b" bIns="125600" lIns="125600" spcFirstLastPara="1" rIns="125600" wrap="square" tIns="1256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265068" y="5534354"/>
            <a:ext cx="7245900" cy="15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5600" lIns="125600" spcFirstLastPara="1" rIns="125600" wrap="square" tIns="1256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5600" lIns="125600" spcFirstLastPara="1" rIns="125600" wrap="square" tIns="1256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hasCustomPrompt="1" type="title"/>
          </p:nvPr>
        </p:nvSpPr>
        <p:spPr>
          <a:xfrm>
            <a:off x="265068" y="2159992"/>
            <a:ext cx="7245900" cy="3834300"/>
          </a:xfrm>
          <a:prstGeom prst="rect">
            <a:avLst/>
          </a:prstGeom>
          <a:noFill/>
          <a:ln>
            <a:noFill/>
          </a:ln>
        </p:spPr>
        <p:txBody>
          <a:bodyPr anchorCtr="0" anchor="b" bIns="125600" lIns="125600" spcFirstLastPara="1" rIns="125600" wrap="square" tIns="1256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500"/>
              <a:buNone/>
              <a:defRPr sz="16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500"/>
              <a:buNone/>
              <a:defRPr sz="16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500"/>
              <a:buNone/>
              <a:defRPr sz="16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500"/>
              <a:buNone/>
              <a:defRPr sz="16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500"/>
              <a:buNone/>
              <a:defRPr sz="16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500"/>
              <a:buNone/>
              <a:defRPr sz="16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500"/>
              <a:buNone/>
              <a:defRPr sz="16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500"/>
              <a:buNone/>
              <a:defRPr sz="16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500"/>
              <a:buNone/>
              <a:defRPr sz="165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265068" y="6155526"/>
            <a:ext cx="7245900" cy="25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5600" lIns="125600" spcFirstLastPara="1" rIns="125600" wrap="square" tIns="125600">
            <a:normAutofit/>
          </a:bodyPr>
          <a:lstStyle>
            <a:lvl1pPr indent="-3873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5600" lIns="125600" spcFirstLastPara="1" rIns="125600" wrap="square" tIns="1256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5600" lIns="125600" spcFirstLastPara="1" rIns="125600" wrap="square" tIns="1256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265068" y="4200085"/>
            <a:ext cx="7245900" cy="164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5600" lIns="125600" spcFirstLastPara="1" rIns="125600" wrap="square" tIns="1256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15" name="Google Shape;15;p5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5600" lIns="125600" spcFirstLastPara="1" rIns="125600" wrap="square" tIns="1256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type="title"/>
          </p:nvPr>
        </p:nvSpPr>
        <p:spPr>
          <a:xfrm>
            <a:off x="265068" y="869025"/>
            <a:ext cx="7245900" cy="11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5600" lIns="125600" spcFirstLastPara="1" rIns="125600" wrap="square" tIns="1256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" type="body"/>
          </p:nvPr>
        </p:nvSpPr>
        <p:spPr>
          <a:xfrm>
            <a:off x="265068" y="2250502"/>
            <a:ext cx="7245900" cy="66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5600" lIns="125600" spcFirstLastPara="1" rIns="125600" wrap="square" tIns="125600">
            <a:normAutofit/>
          </a:bodyPr>
          <a:lstStyle>
            <a:lvl1pPr indent="-3873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5600" lIns="125600" spcFirstLastPara="1" rIns="125600" wrap="square" tIns="1256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265068" y="869025"/>
            <a:ext cx="7245900" cy="11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5600" lIns="125600" spcFirstLastPara="1" rIns="125600" wrap="square" tIns="1256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265068" y="2250502"/>
            <a:ext cx="3401400" cy="66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5600" lIns="125600" spcFirstLastPara="1" rIns="125600" wrap="square" tIns="1256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3" name="Google Shape;23;p7"/>
          <p:cNvSpPr txBox="1"/>
          <p:nvPr>
            <p:ph idx="2" type="body"/>
          </p:nvPr>
        </p:nvSpPr>
        <p:spPr>
          <a:xfrm>
            <a:off x="4109443" y="2250502"/>
            <a:ext cx="3401400" cy="66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5600" lIns="125600" spcFirstLastPara="1" rIns="125600" wrap="square" tIns="1256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5600" lIns="125600" spcFirstLastPara="1" rIns="125600" wrap="square" tIns="1256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265068" y="869025"/>
            <a:ext cx="7245900" cy="11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5600" lIns="125600" spcFirstLastPara="1" rIns="125600" wrap="square" tIns="1256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5600" lIns="125600" spcFirstLastPara="1" rIns="125600" wrap="square" tIns="1256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265068" y="1084951"/>
            <a:ext cx="2388000" cy="1475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5600" lIns="125600" spcFirstLastPara="1" rIns="125600" wrap="square" tIns="1256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265068" y="2713550"/>
            <a:ext cx="2388000" cy="62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5600" lIns="125600" spcFirstLastPara="1" rIns="125600" wrap="square" tIns="125600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5600" lIns="125600" spcFirstLastPara="1" rIns="125600" wrap="square" tIns="1256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416906" y="879033"/>
            <a:ext cx="5415300" cy="798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5600" lIns="125600" spcFirstLastPara="1" rIns="125600" wrap="square" tIns="1256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5600" lIns="125600" spcFirstLastPara="1" rIns="125600" wrap="square" tIns="1256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8000" y="-244"/>
            <a:ext cx="3888000" cy="100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5600" lIns="125600" spcFirstLastPara="1" rIns="125600" wrap="square" tIns="1256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225780" y="2408090"/>
            <a:ext cx="3440100" cy="2894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5600" lIns="125600" spcFirstLastPara="1" rIns="125600" wrap="square" tIns="1256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9pPr>
          </a:lstStyle>
          <a:p/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225780" y="5473721"/>
            <a:ext cx="3440100" cy="24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5600" lIns="125600" spcFirstLastPara="1" rIns="125600" wrap="square" tIns="1256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4200520" y="1413942"/>
            <a:ext cx="3263100" cy="721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5600" lIns="125600" spcFirstLastPara="1" rIns="125600" wrap="square" tIns="125600">
            <a:normAutofit/>
          </a:bodyPr>
          <a:lstStyle>
            <a:lvl1pPr indent="-3873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5600" lIns="125600" spcFirstLastPara="1" rIns="125600" wrap="square" tIns="1256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265068" y="8261280"/>
            <a:ext cx="5101500" cy="118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5600" lIns="125600" spcFirstLastPara="1" rIns="125600" wrap="square" tIns="1256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/>
        </p:txBody>
      </p:sp>
      <p:sp>
        <p:nvSpPr>
          <p:cNvPr id="43" name="Google Shape;43;p12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5600" lIns="125600" spcFirstLastPara="1" rIns="125600" wrap="square" tIns="1256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265068" y="869025"/>
            <a:ext cx="7245900" cy="11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5600" lIns="125600" spcFirstLastPara="1" rIns="125600" wrap="square" tIns="1256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b="0" i="0" sz="3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b="0" i="0" sz="3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b="0" i="0" sz="3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b="0" i="0" sz="3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b="0" i="0" sz="3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b="0" i="0" sz="3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b="0" i="0" sz="3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b="0" i="0" sz="3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b="0" i="0" sz="3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265068" y="2250502"/>
            <a:ext cx="7245900" cy="66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5600" lIns="125600" spcFirstLastPara="1" rIns="125600" wrap="square" tIns="125600">
            <a:normAutofit/>
          </a:bodyPr>
          <a:lstStyle>
            <a:lvl1pPr indent="-3873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●"/>
              <a:defRPr b="0" i="0" sz="2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7204925" y="9106124"/>
            <a:ext cx="4665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5600" lIns="125600" spcFirstLastPara="1" rIns="125600" wrap="square" tIns="1256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393522" y="303950"/>
            <a:ext cx="56367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s" sz="2600">
                <a:latin typeface="Lexend Deca"/>
                <a:ea typeface="Lexend Deca"/>
                <a:cs typeface="Lexend Deca"/>
                <a:sym typeface="Lexend Deca"/>
              </a:rPr>
              <a:t>Diagrama de fluxo de process</a:t>
            </a:r>
            <a:r>
              <a:rPr b="0" i="0" lang="es" sz="26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o</a:t>
            </a:r>
            <a:endParaRPr b="0" i="0" sz="26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434275" y="1193750"/>
            <a:ext cx="65211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" sz="14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Um diagrama de fluxo de processo é realizado a partir </a:t>
            </a:r>
            <a:r>
              <a:rPr lang="es">
                <a:latin typeface="Lexend Deca"/>
                <a:ea typeface="Lexend Deca"/>
                <a:cs typeface="Lexend Deca"/>
                <a:sym typeface="Lexend Deca"/>
              </a:rPr>
              <a:t>de formas que indicam passos específicos.</a:t>
            </a:r>
            <a:r>
              <a:rPr b="0" i="0" lang="es" sz="1400" u="none" cap="none" strike="noStrik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 A seguir, você verá cada um destes elementos e seu significado. Na hora de el</a:t>
            </a: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aborar o seu diagrama, pode copiá-los e editá-los conforme considere necessário</a:t>
            </a:r>
            <a:r>
              <a:rPr b="0" i="0" lang="es" sz="1400" u="none" cap="none" strike="noStrik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483575" y="888950"/>
            <a:ext cx="787500" cy="82800"/>
          </a:xfrm>
          <a:prstGeom prst="rect">
            <a:avLst/>
          </a:prstGeom>
          <a:solidFill>
            <a:srgbClr val="FF4B1B"/>
          </a:solidFill>
          <a:ln cap="flat" cmpd="sng" w="9525">
            <a:solidFill>
              <a:srgbClr val="FF4B1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7" name="Google Shape;57;p1"/>
          <p:cNvGraphicFramePr/>
          <p:nvPr/>
        </p:nvGraphicFramePr>
        <p:xfrm>
          <a:off x="518075" y="3012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{94F4713F-2D32-43F4-821A-35419DE60CE5}</a:tableStyleId>
              </a:tblPr>
              <a:tblGrid>
                <a:gridCol w="3176750"/>
                <a:gridCol w="3176750"/>
              </a:tblGrid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s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In</a:t>
                      </a:r>
                      <a:r>
                        <a:rPr b="1" lang="es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í</a:t>
                      </a:r>
                      <a:r>
                        <a:rPr b="1" lang="es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cio</a:t>
                      </a:r>
                      <a:r>
                        <a:rPr lang="es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: indica o </a:t>
                      </a:r>
                      <a:r>
                        <a:rPr lang="es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início do diagrama de fluxo de processo.</a:t>
                      </a:r>
                      <a:endParaRPr sz="1400" u="none" cap="none" strike="noStrike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s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Entrada de da</a:t>
                      </a:r>
                      <a:r>
                        <a:rPr b="1" lang="es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d</a:t>
                      </a:r>
                      <a:r>
                        <a:rPr b="1" lang="es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os</a:t>
                      </a:r>
                      <a:r>
                        <a:rPr lang="es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: aqu</a:t>
                      </a:r>
                      <a:r>
                        <a:rPr lang="es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i, é possível incluir as informações necessárias.</a:t>
                      </a:r>
                      <a:endParaRPr sz="1400" u="none" cap="none" strike="noStrike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s" sz="1400" u="none" cap="none" strike="noStrike">
                          <a:solidFill>
                            <a:schemeClr val="dk1"/>
                          </a:solidFill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Sa</a:t>
                      </a:r>
                      <a:r>
                        <a:rPr b="1" lang="es">
                          <a:solidFill>
                            <a:schemeClr val="dk1"/>
                          </a:solidFill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í</a:t>
                      </a:r>
                      <a:r>
                        <a:rPr b="1" lang="es" sz="1400" u="none" cap="none" strike="noStrike">
                          <a:solidFill>
                            <a:schemeClr val="dk1"/>
                          </a:solidFill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da de da</a:t>
                      </a:r>
                      <a:r>
                        <a:rPr b="1" lang="es">
                          <a:solidFill>
                            <a:schemeClr val="dk1"/>
                          </a:solidFill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d</a:t>
                      </a:r>
                      <a:r>
                        <a:rPr b="1" lang="es" sz="1400" u="none" cap="none" strike="noStrike">
                          <a:solidFill>
                            <a:schemeClr val="dk1"/>
                          </a:solidFill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os</a:t>
                      </a:r>
                      <a:r>
                        <a:rPr lang="es" sz="1400" u="none" cap="none" strike="noStrike">
                          <a:solidFill>
                            <a:schemeClr val="dk1"/>
                          </a:solidFill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: será </a:t>
                      </a:r>
                      <a:r>
                        <a:rPr lang="es">
                          <a:solidFill>
                            <a:schemeClr val="dk1"/>
                          </a:solidFill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a maneira que você verá as informações de que precisa.</a:t>
                      </a:r>
                      <a:endParaRPr sz="1400" u="none" cap="none" strike="noStrike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s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Processo</a:t>
                      </a:r>
                      <a:r>
                        <a:rPr lang="es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: indique a ação específica que deseja executar de acordo com o seu diagrama de fluxo de pro</a:t>
                      </a:r>
                      <a:r>
                        <a:rPr lang="es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cesso</a:t>
                      </a:r>
                      <a:r>
                        <a:rPr lang="es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.</a:t>
                      </a:r>
                      <a:endParaRPr sz="1400" u="none" cap="none" strike="noStrike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s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Tomada de dec</a:t>
                      </a:r>
                      <a:r>
                        <a:rPr b="1" lang="es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isão</a:t>
                      </a:r>
                      <a:r>
                        <a:rPr lang="es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: são duas opções</a:t>
                      </a:r>
                      <a:r>
                        <a:rPr lang="es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 </a:t>
                      </a:r>
                      <a:r>
                        <a:rPr lang="es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(S</a:t>
                      </a:r>
                      <a:r>
                        <a:rPr lang="es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im</a:t>
                      </a:r>
                      <a:r>
                        <a:rPr lang="es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 ou N</a:t>
                      </a:r>
                      <a:r>
                        <a:rPr lang="es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ão</a:t>
                      </a:r>
                      <a:r>
                        <a:rPr lang="es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) que d</a:t>
                      </a:r>
                      <a:r>
                        <a:rPr lang="es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ão</a:t>
                      </a:r>
                      <a:r>
                        <a:rPr lang="es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 lugar a bifurca</a:t>
                      </a:r>
                      <a:r>
                        <a:rPr lang="es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ções</a:t>
                      </a:r>
                      <a:r>
                        <a:rPr lang="es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 </a:t>
                      </a:r>
                      <a:r>
                        <a:rPr lang="es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no</a:t>
                      </a:r>
                      <a:r>
                        <a:rPr lang="es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 diagrama de flu</a:t>
                      </a:r>
                      <a:r>
                        <a:rPr lang="es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x</a:t>
                      </a:r>
                      <a:r>
                        <a:rPr lang="es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o de processo.</a:t>
                      </a:r>
                      <a:endParaRPr sz="1400" u="none" cap="none" strike="noStrike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s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Final</a:t>
                      </a:r>
                      <a:r>
                        <a:rPr lang="es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: marca o fim do diagrama de flu</a:t>
                      </a:r>
                      <a:r>
                        <a:rPr lang="es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xo de processo.</a:t>
                      </a:r>
                      <a:endParaRPr sz="1400" u="none" cap="none" strike="noStrike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s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Setas </a:t>
                      </a:r>
                      <a:r>
                        <a:rPr b="1" lang="es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de processo</a:t>
                      </a:r>
                      <a:r>
                        <a:rPr lang="es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: indica</a:t>
                      </a:r>
                      <a:r>
                        <a:rPr lang="es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m a ordem e realização dos processos.</a:t>
                      </a:r>
                      <a:endParaRPr sz="1400" u="none" cap="none" strike="noStrike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58" name="Google Shape;58;p1"/>
          <p:cNvCxnSpPr/>
          <p:nvPr/>
        </p:nvCxnSpPr>
        <p:spPr>
          <a:xfrm flipH="1" rot="10800000">
            <a:off x="1119125" y="8342190"/>
            <a:ext cx="331200" cy="162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59" name="Google Shape;59;p1"/>
          <p:cNvCxnSpPr/>
          <p:nvPr/>
        </p:nvCxnSpPr>
        <p:spPr>
          <a:xfrm flipH="1" rot="-5400000">
            <a:off x="2172108" y="8379040"/>
            <a:ext cx="331200" cy="162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60" name="Google Shape;60;p1"/>
          <p:cNvCxnSpPr/>
          <p:nvPr/>
        </p:nvCxnSpPr>
        <p:spPr>
          <a:xfrm rot="10800000">
            <a:off x="2777350" y="8269915"/>
            <a:ext cx="331200" cy="162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61" name="Google Shape;61;p1"/>
          <p:cNvCxnSpPr/>
          <p:nvPr/>
        </p:nvCxnSpPr>
        <p:spPr>
          <a:xfrm rot="-5400000">
            <a:off x="1724367" y="8265465"/>
            <a:ext cx="331200" cy="162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62" name="Google Shape;62;p1"/>
          <p:cNvSpPr/>
          <p:nvPr/>
        </p:nvSpPr>
        <p:spPr>
          <a:xfrm>
            <a:off x="984688" y="3157025"/>
            <a:ext cx="1810566" cy="465318"/>
          </a:xfrm>
          <a:prstGeom prst="flowChartTerminator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s" sz="15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In</a:t>
            </a:r>
            <a:r>
              <a:rPr lang="es" sz="1500">
                <a:latin typeface="Lexend Deca"/>
                <a:ea typeface="Lexend Deca"/>
                <a:cs typeface="Lexend Deca"/>
                <a:sym typeface="Lexend Deca"/>
              </a:rPr>
              <a:t>í</a:t>
            </a:r>
            <a:r>
              <a:rPr b="0" i="0" lang="es" sz="15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cio</a:t>
            </a:r>
            <a:endParaRPr b="0" i="0" sz="15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984688" y="7410538"/>
            <a:ext cx="1810566" cy="465318"/>
          </a:xfrm>
          <a:prstGeom prst="flowChartTerminator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s" sz="15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Fi</a:t>
            </a:r>
            <a:r>
              <a:rPr lang="es" sz="1500">
                <a:latin typeface="Lexend Deca"/>
                <a:ea typeface="Lexend Deca"/>
                <a:cs typeface="Lexend Deca"/>
                <a:sym typeface="Lexend Deca"/>
              </a:rPr>
              <a:t>m</a:t>
            </a:r>
            <a:endParaRPr b="0" i="0" sz="15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64" name="Google Shape;64;p1"/>
          <p:cNvGrpSpPr/>
          <p:nvPr/>
        </p:nvGrpSpPr>
        <p:grpSpPr>
          <a:xfrm>
            <a:off x="1236333" y="6250024"/>
            <a:ext cx="1872206" cy="928395"/>
            <a:chOff x="3883558" y="3330106"/>
            <a:chExt cx="2656742" cy="1331605"/>
          </a:xfrm>
        </p:grpSpPr>
        <p:sp>
          <p:nvSpPr>
            <p:cNvPr id="65" name="Google Shape;65;p1"/>
            <p:cNvSpPr/>
            <p:nvPr/>
          </p:nvSpPr>
          <p:spPr>
            <a:xfrm>
              <a:off x="3883558" y="3330106"/>
              <a:ext cx="1810500" cy="939300"/>
            </a:xfrm>
            <a:prstGeom prst="diamond">
              <a:avLst/>
            </a:prstGeom>
            <a:solidFill>
              <a:schemeClr val="lt1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66" name="Google Shape;66;p1"/>
            <p:cNvSpPr txBox="1"/>
            <p:nvPr/>
          </p:nvSpPr>
          <p:spPr>
            <a:xfrm>
              <a:off x="5752500" y="3567091"/>
              <a:ext cx="787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b="1" i="0" lang="es" sz="1300" u="none" cap="none" strike="noStrike">
                  <a:solidFill>
                    <a:srgbClr val="000000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S</a:t>
              </a:r>
              <a:r>
                <a:rPr b="1" lang="es" sz="1300">
                  <a:latin typeface="Lexend Deca"/>
                  <a:ea typeface="Lexend Deca"/>
                  <a:cs typeface="Lexend Deca"/>
                  <a:sym typeface="Lexend Deca"/>
                </a:rPr>
                <a:t>im</a:t>
              </a:r>
              <a:endParaRPr b="1" i="0" sz="13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67" name="Google Shape;67;p1"/>
            <p:cNvSpPr txBox="1"/>
            <p:nvPr/>
          </p:nvSpPr>
          <p:spPr>
            <a:xfrm>
              <a:off x="4785779" y="4261511"/>
              <a:ext cx="908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b="1" i="0" lang="es" sz="1300" u="none" cap="none" strike="noStrike">
                  <a:solidFill>
                    <a:srgbClr val="000000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Não</a:t>
              </a:r>
              <a:endParaRPr b="1" i="0" sz="13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  <p:sp>
        <p:nvSpPr>
          <p:cNvPr id="68" name="Google Shape;68;p1"/>
          <p:cNvSpPr/>
          <p:nvPr/>
        </p:nvSpPr>
        <p:spPr>
          <a:xfrm>
            <a:off x="984721" y="5518215"/>
            <a:ext cx="1810500" cy="4653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984688" y="3816265"/>
            <a:ext cx="1810566" cy="465318"/>
          </a:xfrm>
          <a:prstGeom prst="flowChartInputOutput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984688" y="4592840"/>
            <a:ext cx="1810566" cy="465318"/>
          </a:xfrm>
          <a:prstGeom prst="flowChartInputOutput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"/>
          <p:cNvSpPr txBox="1"/>
          <p:nvPr/>
        </p:nvSpPr>
        <p:spPr>
          <a:xfrm>
            <a:off x="393526" y="303950"/>
            <a:ext cx="7080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s" sz="2600">
                <a:latin typeface="Lexend Deca"/>
                <a:ea typeface="Lexend Deca"/>
                <a:cs typeface="Lexend Deca"/>
                <a:sym typeface="Lexend Deca"/>
              </a:rPr>
              <a:t>Exemplo </a:t>
            </a:r>
            <a:r>
              <a:rPr b="0" i="0" lang="es" sz="26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de diagrama de processo</a:t>
            </a:r>
            <a:endParaRPr b="0" i="0" sz="26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76" name="Google Shape;76;p2"/>
          <p:cNvSpPr/>
          <p:nvPr/>
        </p:nvSpPr>
        <p:spPr>
          <a:xfrm>
            <a:off x="483575" y="888950"/>
            <a:ext cx="787500" cy="82800"/>
          </a:xfrm>
          <a:prstGeom prst="rect">
            <a:avLst/>
          </a:prstGeom>
          <a:solidFill>
            <a:srgbClr val="FF4B1B"/>
          </a:solidFill>
          <a:ln cap="flat" cmpd="sng" w="9525">
            <a:solidFill>
              <a:srgbClr val="FF4B1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2"/>
          <p:cNvSpPr/>
          <p:nvPr/>
        </p:nvSpPr>
        <p:spPr>
          <a:xfrm>
            <a:off x="2673463" y="1500600"/>
            <a:ext cx="1810566" cy="465318"/>
          </a:xfrm>
          <a:prstGeom prst="flowChartTerminator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s" sz="15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In</a:t>
            </a:r>
            <a:r>
              <a:rPr lang="es" sz="1500">
                <a:latin typeface="Lexend Deca"/>
                <a:ea typeface="Lexend Deca"/>
                <a:cs typeface="Lexend Deca"/>
                <a:sym typeface="Lexend Deca"/>
              </a:rPr>
              <a:t>í</a:t>
            </a:r>
            <a:r>
              <a:rPr b="0" i="0" lang="es" sz="15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cio</a:t>
            </a:r>
            <a:endParaRPr b="0" i="0" sz="15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78" name="Google Shape;78;p2"/>
          <p:cNvSpPr/>
          <p:nvPr/>
        </p:nvSpPr>
        <p:spPr>
          <a:xfrm>
            <a:off x="2673463" y="2965478"/>
            <a:ext cx="1810566" cy="465318"/>
          </a:xfrm>
          <a:prstGeom prst="flowChartInputOutput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s" sz="15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Captura de da</a:t>
            </a:r>
            <a:r>
              <a:rPr lang="es" sz="1500">
                <a:latin typeface="Lexend Deca"/>
                <a:ea typeface="Lexend Deca"/>
                <a:cs typeface="Lexend Deca"/>
                <a:sym typeface="Lexend Deca"/>
              </a:rPr>
              <a:t>d</a:t>
            </a:r>
            <a:r>
              <a:rPr b="0" i="0" lang="es" sz="15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os</a:t>
            </a:r>
            <a:endParaRPr b="0" i="0" sz="15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79" name="Google Shape;79;p2"/>
          <p:cNvSpPr/>
          <p:nvPr/>
        </p:nvSpPr>
        <p:spPr>
          <a:xfrm>
            <a:off x="2673496" y="4687756"/>
            <a:ext cx="1810500" cy="939300"/>
          </a:xfrm>
          <a:prstGeom prst="diamond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s" sz="1300">
                <a:latin typeface="Lexend Deca"/>
                <a:ea typeface="Lexend Deca"/>
                <a:cs typeface="Lexend Deca"/>
                <a:sym typeface="Lexend Deca"/>
              </a:rPr>
              <a:t>Erro de </a:t>
            </a:r>
            <a:r>
              <a:rPr b="0" i="0" lang="es" sz="13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captura?</a:t>
            </a:r>
            <a:endParaRPr b="0" i="0" sz="13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80" name="Google Shape;80;p2"/>
          <p:cNvSpPr/>
          <p:nvPr/>
        </p:nvSpPr>
        <p:spPr>
          <a:xfrm>
            <a:off x="2673496" y="6884015"/>
            <a:ext cx="1810500" cy="4653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" sz="1200">
                <a:latin typeface="Lexend Deca"/>
                <a:ea typeface="Lexend Deca"/>
                <a:cs typeface="Lexend Deca"/>
                <a:sym typeface="Lexend Deca"/>
              </a:rPr>
              <a:t>Criação de contato na base de dados</a:t>
            </a:r>
            <a:endParaRPr b="0" i="0" sz="12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81" name="Google Shape;81;p2"/>
          <p:cNvSpPr/>
          <p:nvPr/>
        </p:nvSpPr>
        <p:spPr>
          <a:xfrm>
            <a:off x="2673463" y="8606275"/>
            <a:ext cx="1810566" cy="465318"/>
          </a:xfrm>
          <a:prstGeom prst="flowChartTerminator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s" sz="15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Fi</a:t>
            </a:r>
            <a:r>
              <a:rPr lang="es" sz="1500">
                <a:latin typeface="Lexend Deca"/>
                <a:ea typeface="Lexend Deca"/>
                <a:cs typeface="Lexend Deca"/>
                <a:sym typeface="Lexend Deca"/>
              </a:rPr>
              <a:t>m</a:t>
            </a:r>
            <a:endParaRPr b="0" i="0" sz="15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cxnSp>
        <p:nvCxnSpPr>
          <p:cNvPr id="82" name="Google Shape;82;p2"/>
          <p:cNvCxnSpPr/>
          <p:nvPr/>
        </p:nvCxnSpPr>
        <p:spPr>
          <a:xfrm>
            <a:off x="3578746" y="2108398"/>
            <a:ext cx="0" cy="714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83" name="Google Shape;83;p2"/>
          <p:cNvCxnSpPr/>
          <p:nvPr/>
        </p:nvCxnSpPr>
        <p:spPr>
          <a:xfrm>
            <a:off x="3578746" y="3573276"/>
            <a:ext cx="0" cy="9720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84" name="Google Shape;84;p2"/>
          <p:cNvCxnSpPr/>
          <p:nvPr/>
        </p:nvCxnSpPr>
        <p:spPr>
          <a:xfrm>
            <a:off x="3578746" y="5769535"/>
            <a:ext cx="0" cy="9720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85" name="Google Shape;85;p2"/>
          <p:cNvCxnSpPr/>
          <p:nvPr/>
        </p:nvCxnSpPr>
        <p:spPr>
          <a:xfrm>
            <a:off x="3578746" y="7491795"/>
            <a:ext cx="0" cy="9720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86" name="Google Shape;86;p2"/>
          <p:cNvSpPr txBox="1"/>
          <p:nvPr/>
        </p:nvSpPr>
        <p:spPr>
          <a:xfrm>
            <a:off x="4749650" y="5226850"/>
            <a:ext cx="609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s" sz="14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S</a:t>
            </a:r>
            <a:r>
              <a:rPr b="1" lang="es">
                <a:latin typeface="Lexend Deca"/>
                <a:ea typeface="Lexend Deca"/>
                <a:cs typeface="Lexend Deca"/>
                <a:sym typeface="Lexend Deca"/>
              </a:rPr>
              <a:t>im</a:t>
            </a:r>
            <a:endParaRPr b="1" i="0" sz="14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87" name="Google Shape;87;p2"/>
          <p:cNvSpPr txBox="1"/>
          <p:nvPr/>
        </p:nvSpPr>
        <p:spPr>
          <a:xfrm>
            <a:off x="3782925" y="5921275"/>
            <a:ext cx="609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s" sz="14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N</a:t>
            </a:r>
            <a:r>
              <a:rPr b="1" lang="es">
                <a:latin typeface="Lexend Deca"/>
                <a:ea typeface="Lexend Deca"/>
                <a:cs typeface="Lexend Deca"/>
                <a:sym typeface="Lexend Deca"/>
              </a:rPr>
              <a:t>ão</a:t>
            </a:r>
            <a:endParaRPr b="1" i="0" sz="14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4476450" y="3092400"/>
            <a:ext cx="1870450" cy="2059575"/>
          </a:xfrm>
          <a:custGeom>
            <a:rect b="b" l="l" r="r" t="t"/>
            <a:pathLst>
              <a:path extrusionOk="0" h="82383" w="74818">
                <a:moveTo>
                  <a:pt x="0" y="82383"/>
                </a:moveTo>
                <a:lnTo>
                  <a:pt x="74818" y="81543"/>
                </a:lnTo>
                <a:lnTo>
                  <a:pt x="74818" y="0"/>
                </a:lnTo>
                <a:lnTo>
                  <a:pt x="4203" y="840"/>
                </a:lnTo>
              </a:path>
            </a:pathLst>
          </a:cu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