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Lexend Dec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gXc2keJ0cnmadnkVwSXifv0b7D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LexendDeca-regular.fntdata"/><Relationship Id="rId7" Type="http://schemas.openxmlformats.org/officeDocument/2006/relationships/font" Target="fonts/LexendDeca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d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hubspot.de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6998" y="158198"/>
            <a:ext cx="1658200" cy="58372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grpSp>
        <p:nvGrpSpPr>
          <p:cNvPr id="89" name="Google Shape;89;p1"/>
          <p:cNvGrpSpPr/>
          <p:nvPr/>
        </p:nvGrpSpPr>
        <p:grpSpPr>
          <a:xfrm>
            <a:off x="512253" y="1332206"/>
            <a:ext cx="11164056" cy="5071531"/>
            <a:chOff x="226989" y="1019594"/>
            <a:chExt cx="11858993" cy="5599570"/>
          </a:xfrm>
        </p:grpSpPr>
        <p:grpSp>
          <p:nvGrpSpPr>
            <p:cNvPr id="90" name="Google Shape;90;p1"/>
            <p:cNvGrpSpPr/>
            <p:nvPr/>
          </p:nvGrpSpPr>
          <p:grpSpPr>
            <a:xfrm>
              <a:off x="226990" y="1019594"/>
              <a:ext cx="11858992" cy="1869384"/>
              <a:chOff x="226990" y="1019594"/>
              <a:chExt cx="11858992" cy="1869384"/>
            </a:xfrm>
          </p:grpSpPr>
          <p:grpSp>
            <p:nvGrpSpPr>
              <p:cNvPr id="91" name="Google Shape;91;p1"/>
              <p:cNvGrpSpPr/>
              <p:nvPr/>
            </p:nvGrpSpPr>
            <p:grpSpPr>
              <a:xfrm>
                <a:off x="1065952" y="1019594"/>
                <a:ext cx="10179368" cy="1126436"/>
                <a:chOff x="1065952" y="1019594"/>
                <a:chExt cx="10179368" cy="1126436"/>
              </a:xfrm>
            </p:grpSpPr>
            <p:sp>
              <p:nvSpPr>
                <p:cNvPr id="92" name="Google Shape;92;p1"/>
                <p:cNvSpPr/>
                <p:nvPr/>
              </p:nvSpPr>
              <p:spPr>
                <a:xfrm>
                  <a:off x="1065952" y="1019595"/>
                  <a:ext cx="1232452" cy="1126435"/>
                </a:xfrm>
                <a:prstGeom prst="ellipse">
                  <a:avLst/>
                </a:prstGeom>
                <a:solidFill>
                  <a:srgbClr val="0FBFB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b="1" i="0" lang="de" sz="3600" u="none" cap="none" strike="noStrike">
                      <a:solidFill>
                        <a:schemeClr val="lt1"/>
                      </a:solidFill>
                      <a:latin typeface="Lexend Deca"/>
                      <a:ea typeface="Lexend Deca"/>
                      <a:cs typeface="Lexend Deca"/>
                      <a:sym typeface="Lexend Deca"/>
                    </a:rPr>
                    <a:t>R</a:t>
                  </a:r>
                  <a:endParaRPr b="0" i="0" u="none" cap="none" strike="noStrik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endParaRPr>
                </a:p>
              </p:txBody>
            </p:sp>
            <p:sp>
              <p:nvSpPr>
                <p:cNvPr id="93" name="Google Shape;93;p1"/>
                <p:cNvSpPr/>
                <p:nvPr/>
              </p:nvSpPr>
              <p:spPr>
                <a:xfrm>
                  <a:off x="7033395" y="1019594"/>
                  <a:ext cx="1232452" cy="1126435"/>
                </a:xfrm>
                <a:prstGeom prst="ellipse">
                  <a:avLst/>
                </a:prstGeom>
                <a:solidFill>
                  <a:srgbClr val="0FBFBF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b="1" i="0" lang="de" sz="3600" u="none" cap="none" strike="noStrike">
                      <a:solidFill>
                        <a:schemeClr val="lt1"/>
                      </a:solidFill>
                      <a:latin typeface="Lexend Deca"/>
                      <a:ea typeface="Lexend Deca"/>
                      <a:cs typeface="Lexend Deca"/>
                      <a:sym typeface="Lexend Deca"/>
                    </a:rPr>
                    <a:t>C</a:t>
                  </a:r>
                  <a:endParaRPr b="0" i="0" u="none" cap="none" strike="noStrik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endParaRPr>
                </a:p>
              </p:txBody>
            </p:sp>
            <p:sp>
              <p:nvSpPr>
                <p:cNvPr id="94" name="Google Shape;94;p1"/>
                <p:cNvSpPr/>
                <p:nvPr/>
              </p:nvSpPr>
              <p:spPr>
                <a:xfrm>
                  <a:off x="4053079" y="1019594"/>
                  <a:ext cx="1232452" cy="1126435"/>
                </a:xfrm>
                <a:prstGeom prst="ellipse">
                  <a:avLst/>
                </a:prstGeom>
                <a:solidFill>
                  <a:srgbClr val="FF5C3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b="1" i="0" lang="de" sz="3600" u="none" cap="none" strike="noStrike">
                      <a:solidFill>
                        <a:schemeClr val="lt1"/>
                      </a:solidFill>
                      <a:latin typeface="Lexend Deca"/>
                      <a:ea typeface="Lexend Deca"/>
                      <a:cs typeface="Lexend Deca"/>
                      <a:sym typeface="Lexend Deca"/>
                    </a:rPr>
                    <a:t>A</a:t>
                  </a:r>
                  <a:endParaRPr b="0" i="0" u="none" cap="none" strike="noStrik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endParaRPr>
                </a:p>
              </p:txBody>
            </p:sp>
            <p:sp>
              <p:nvSpPr>
                <p:cNvPr id="95" name="Google Shape;95;p1"/>
                <p:cNvSpPr/>
                <p:nvPr/>
              </p:nvSpPr>
              <p:spPr>
                <a:xfrm>
                  <a:off x="10012868" y="1019594"/>
                  <a:ext cx="1232452" cy="1126435"/>
                </a:xfrm>
                <a:prstGeom prst="ellipse">
                  <a:avLst/>
                </a:prstGeom>
                <a:solidFill>
                  <a:srgbClr val="FF5C35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3600"/>
                    <a:buFont typeface="Arial"/>
                    <a:buNone/>
                  </a:pPr>
                  <a:r>
                    <a:rPr b="1" i="0" lang="de" sz="3600" u="none" cap="none" strike="noStrike">
                      <a:solidFill>
                        <a:schemeClr val="lt1"/>
                      </a:solidFill>
                      <a:latin typeface="Lexend Deca"/>
                      <a:ea typeface="Lexend Deca"/>
                      <a:cs typeface="Lexend Deca"/>
                      <a:sym typeface="Lexend Deca"/>
                    </a:rPr>
                    <a:t>I</a:t>
                  </a:r>
                  <a:endParaRPr b="0" i="0" u="none" cap="none" strike="noStrike">
                    <a:solidFill>
                      <a:srgbClr val="000000"/>
                    </a:solidFill>
                    <a:latin typeface="Lexend Deca"/>
                    <a:ea typeface="Lexend Deca"/>
                    <a:cs typeface="Lexend Deca"/>
                    <a:sym typeface="Lexend Deca"/>
                  </a:endParaRPr>
                </a:p>
              </p:txBody>
            </p:sp>
          </p:grpSp>
          <p:sp>
            <p:nvSpPr>
              <p:cNvPr id="96" name="Google Shape;96;p1"/>
              <p:cNvSpPr/>
              <p:nvPr/>
            </p:nvSpPr>
            <p:spPr>
              <a:xfrm>
                <a:off x="226990" y="2146837"/>
                <a:ext cx="2913775" cy="742141"/>
              </a:xfrm>
              <a:prstGeom prst="rect">
                <a:avLst/>
              </a:prstGeom>
              <a:solidFill>
                <a:srgbClr val="0FBFBF"/>
              </a:solidFill>
              <a:ln cap="flat" cmpd="sng" w="28575">
                <a:solidFill>
                  <a:srgbClr val="0FBFB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1" i="0" lang="de" sz="1600" u="none" cap="none" strike="noStrike">
                    <a:solidFill>
                      <a:schemeClr val="lt1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Verantwortliche</a:t>
                </a:r>
                <a:endParaRPr b="1" i="1" sz="1600" u="none" cap="none" strike="noStrike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  <p:sp>
            <p:nvSpPr>
              <p:cNvPr id="97" name="Google Shape;97;p1"/>
              <p:cNvSpPr/>
              <p:nvPr/>
            </p:nvSpPr>
            <p:spPr>
              <a:xfrm>
                <a:off x="3208729" y="2146836"/>
                <a:ext cx="2913775" cy="742141"/>
              </a:xfrm>
              <a:prstGeom prst="rect">
                <a:avLst/>
              </a:prstGeom>
              <a:solidFill>
                <a:srgbClr val="FF5C35"/>
              </a:solidFill>
              <a:ln cap="flat" cmpd="sng" w="28575">
                <a:solidFill>
                  <a:srgbClr val="FF5C3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1" i="0" lang="de" sz="1600" u="none" cap="none" strike="noStrike">
                    <a:solidFill>
                      <a:schemeClr val="lt1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Rechenschaftspflichtige</a:t>
                </a:r>
                <a:endParaRPr b="1" i="1" sz="1500" u="none" cap="none" strike="noStrike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  <p:sp>
            <p:nvSpPr>
              <p:cNvPr id="98" name="Google Shape;98;p1"/>
              <p:cNvSpPr/>
              <p:nvPr/>
            </p:nvSpPr>
            <p:spPr>
              <a:xfrm>
                <a:off x="6190468" y="2146836"/>
                <a:ext cx="2913775" cy="742141"/>
              </a:xfrm>
              <a:prstGeom prst="rect">
                <a:avLst/>
              </a:prstGeom>
              <a:solidFill>
                <a:srgbClr val="0FBFBF"/>
              </a:solidFill>
              <a:ln cap="flat" cmpd="sng" w="28575">
                <a:solidFill>
                  <a:srgbClr val="0FBFB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1" i="0" lang="de" sz="1600" u="none" cap="none" strike="noStrike">
                    <a:solidFill>
                      <a:schemeClr val="lt1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Zu Konsultierende</a:t>
                </a:r>
                <a:endParaRPr b="0" i="0" sz="1600" u="none" cap="none" strike="noStrike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  <p:sp>
            <p:nvSpPr>
              <p:cNvPr id="99" name="Google Shape;99;p1"/>
              <p:cNvSpPr/>
              <p:nvPr/>
            </p:nvSpPr>
            <p:spPr>
              <a:xfrm>
                <a:off x="9172207" y="2146835"/>
                <a:ext cx="2913775" cy="742141"/>
              </a:xfrm>
              <a:prstGeom prst="rect">
                <a:avLst/>
              </a:prstGeom>
              <a:solidFill>
                <a:srgbClr val="FF5C35"/>
              </a:solidFill>
              <a:ln cap="flat" cmpd="sng" w="28575">
                <a:solidFill>
                  <a:srgbClr val="FF5C35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1" i="0" lang="de" sz="1600" u="none" cap="none" strike="noStrike">
                    <a:solidFill>
                      <a:schemeClr val="lt1"/>
                    </a:solidFill>
                    <a:latin typeface="Lexend Deca"/>
                    <a:ea typeface="Lexend Deca"/>
                    <a:cs typeface="Lexend Deca"/>
                    <a:sym typeface="Lexend Deca"/>
                  </a:rPr>
                  <a:t>Zu Informierende</a:t>
                </a:r>
                <a:endParaRPr b="0" i="0" sz="1600" u="none" cap="none" strike="noStrike">
                  <a:solidFill>
                    <a:schemeClr val="lt1"/>
                  </a:solidFill>
                  <a:latin typeface="Lexend Deca"/>
                  <a:ea typeface="Lexend Deca"/>
                  <a:cs typeface="Lexend Deca"/>
                  <a:sym typeface="Lexend Deca"/>
                </a:endParaRPr>
              </a:p>
            </p:txBody>
          </p:sp>
        </p:grpSp>
        <p:sp>
          <p:nvSpPr>
            <p:cNvPr id="100" name="Google Shape;100;p1"/>
            <p:cNvSpPr/>
            <p:nvPr/>
          </p:nvSpPr>
          <p:spPr>
            <a:xfrm>
              <a:off x="9172207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rgbClr val="FF5C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5C35"/>
                </a:buClr>
                <a:buSzPts val="1400"/>
                <a:buFont typeface="Calibri"/>
                <a:buNone/>
              </a:pPr>
              <a:r>
                <a:rPr b="1" i="0" lang="de" u="none" cap="none" strike="noStrike">
                  <a:solidFill>
                    <a:srgbClr val="FF5C35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Diese Person: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400"/>
                <a:buFont typeface="Calibri"/>
                <a:buNone/>
              </a:pPr>
              <a:r>
                <a:rPr b="0" i="0" lang="de" u="none" cap="none" strike="noStrike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wird über den Fortschritt der Aufgabe informiert; aktives Eingreifen in die Ausführung ihrerseits ist nicht erforderlich. Es können mehrere Personen informiert werden.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b="1" i="0" lang="de" u="none" cap="none" strike="noStrike">
                  <a:solidFill>
                    <a:srgbClr val="FF5C35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Ihr Auftrag: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de" u="none" cap="none" strike="noStrike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Über den Fortschritt des Projekts oder der Aufgabe informiert bleiben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3208730" y="2886092"/>
              <a:ext cx="2910464" cy="3733072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rgbClr val="FF5C3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5C35"/>
                </a:buClr>
                <a:buSzPts val="1400"/>
                <a:buFont typeface="Calibri"/>
                <a:buNone/>
              </a:pPr>
              <a:r>
                <a:rPr b="1" i="0" lang="de" u="none" cap="none" strike="noStrike">
                  <a:solidFill>
                    <a:srgbClr val="FF5C35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Diese Person: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de" u="none" cap="none" strike="noStrike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genehmigt und überwacht die Ausführung der Aufgabe; es gibt nur eine Person pro Aufgabe.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de" u="none" cap="none" strike="noStrike">
                  <a:solidFill>
                    <a:srgbClr val="FF5C35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Ihr Auftrag: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de" u="none" cap="none" strike="noStrike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Sicherstellen, dass die Aufgabe ordnungsgemäß ausgeführt wird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226989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rgbClr val="0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FBFBF"/>
                </a:buClr>
                <a:buSzPts val="1400"/>
                <a:buFont typeface="Calibri"/>
                <a:buNone/>
              </a:pPr>
              <a:r>
                <a:rPr b="1" i="0" lang="de" u="none" cap="none" strike="noStrike">
                  <a:solidFill>
                    <a:srgbClr val="0FBFB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Diese Person: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de" u="none" cap="none" strike="noStrike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führt die Aufgabe aus und ist für deren Erledigung verantwortlich; es können mehrere Personen für dieselbe Aufgabe zuständig sein.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de" u="none" cap="none" strike="noStrike">
                  <a:solidFill>
                    <a:srgbClr val="0FBFB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Ihr Auftrag: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de" u="none" cap="none" strike="noStrike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Durchführen der delegierten Aufgabe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193779" y="2886092"/>
              <a:ext cx="2913775" cy="3733072"/>
            </a:xfrm>
            <a:prstGeom prst="rect">
              <a:avLst/>
            </a:prstGeom>
            <a:solidFill>
              <a:schemeClr val="lt1"/>
            </a:solidFill>
            <a:ln cap="flat" cmpd="sng" w="28575">
              <a:solidFill>
                <a:srgbClr val="0FBFB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FBFBF"/>
                </a:buClr>
                <a:buSzPts val="1400"/>
                <a:buFont typeface="Calibri"/>
                <a:buNone/>
              </a:pPr>
              <a:r>
                <a:rPr b="1" i="0" lang="de" u="none" cap="none" strike="noStrike">
                  <a:solidFill>
                    <a:srgbClr val="0FBFB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Diese Person: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de" u="none" cap="none" strike="noStrike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wird bei der Ausführung der Aufgabe konsultiert; sie berät und interveniert notfalls, bevor große Entscheidungen getroffen werden. Es können mehrere Personen konsultiert werden.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de" u="none" cap="none" strike="noStrike">
                  <a:solidFill>
                    <a:srgbClr val="0FBFBF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Ihr Auftrag: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de" u="none" cap="none" strike="noStrike">
                  <a:solidFill>
                    <a:srgbClr val="213343"/>
                  </a:solidFill>
                  <a:latin typeface="Lexend Deca"/>
                  <a:ea typeface="Lexend Deca"/>
                  <a:cs typeface="Lexend Deca"/>
                  <a:sym typeface="Lexend Deca"/>
                </a:rPr>
                <a:t>Durch Rat und Erfahrung zur effizienten Erledigung der Aufgabe beitragen</a:t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213343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000000"/>
                </a:solidFill>
                <a:latin typeface="Lexend Deca"/>
                <a:ea typeface="Lexend Deca"/>
                <a:cs typeface="Lexend Deca"/>
                <a:sym typeface="Lexend Deca"/>
              </a:endParaRPr>
            </a:p>
          </p:txBody>
        </p:sp>
      </p:grpSp>
      <p:sp>
        <p:nvSpPr>
          <p:cNvPr id="104" name="Google Shape;104;p1"/>
          <p:cNvSpPr txBox="1"/>
          <p:nvPr/>
        </p:nvSpPr>
        <p:spPr>
          <a:xfrm>
            <a:off x="2563305" y="122438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de" sz="4000" u="none" cap="none" strike="noStrike">
                <a:solidFill>
                  <a:srgbClr val="44546A"/>
                </a:solidFill>
                <a:latin typeface="Lexend Deca"/>
                <a:ea typeface="Lexend Deca"/>
                <a:cs typeface="Lexend Deca"/>
                <a:sym typeface="Lexend Deca"/>
              </a:rPr>
              <a:t>RACI-Matrix</a:t>
            </a:r>
            <a:endParaRPr b="0" i="0" sz="1400" u="none" cap="none" strike="noStrike">
              <a:solidFill>
                <a:srgbClr val="44546A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05" name="Google Shape;105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